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280" r:id="rId28"/>
    <p:sldId id="281" r:id="rId29"/>
    <p:sldId id="282" r:id="rId30"/>
    <p:sldId id="283" r:id="rId31"/>
    <p:sldId id="284" r:id="rId32"/>
    <p:sldId id="285" r:id="rId33"/>
    <p:sldId id="288" r:id="rId34"/>
    <p:sldId id="289" r:id="rId35"/>
    <p:sldId id="290" r:id="rId36"/>
    <p:sldId id="291" r:id="rId37"/>
    <p:sldId id="271" r:id="rId38"/>
    <p:sldId id="272" r:id="rId39"/>
    <p:sldId id="273" r:id="rId40"/>
    <p:sldId id="274" r:id="rId41"/>
    <p:sldId id="275" r:id="rId42"/>
    <p:sldId id="276" r:id="rId43"/>
    <p:sldId id="277" r:id="rId44"/>
    <p:sldId id="27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nelon Do Rosario" initials="FDR" lastIdx="1" clrIdx="0">
    <p:extLst>
      <p:ext uri="{19B8F6BF-5375-455C-9EA6-DF929625EA0E}">
        <p15:presenceInfo xmlns:p15="http://schemas.microsoft.com/office/powerpoint/2012/main" xmlns="" userId="a0ffc2560272ed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4" autoAdjust="0"/>
    <p:restoredTop sz="94384" autoAdjust="0"/>
  </p:normalViewPr>
  <p:slideViewPr>
    <p:cSldViewPr snapToGrid="0">
      <p:cViewPr varScale="1">
        <p:scale>
          <a:sx n="70" d="100"/>
          <a:sy n="70" d="100"/>
        </p:scale>
        <p:origin x="-672" y="-96"/>
      </p:cViewPr>
      <p:guideLst>
        <p:guide orient="horz" pos="2160"/>
        <p:guide pos="3840"/>
      </p:guideLst>
    </p:cSldViewPr>
  </p:slideViewPr>
  <p:outlineViewPr>
    <p:cViewPr>
      <p:scale>
        <a:sx n="33" d="100"/>
        <a:sy n="33" d="100"/>
      </p:scale>
      <p:origin x="0" y="-283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3-12T20:18:39.204" idx="1">
    <p:pos x="10" y="10"/>
    <p:text/>
    <p:extLst>
      <p:ext uri="{C676402C-5697-4E1C-873F-D02D1690AC5C}">
        <p15:threadingInfo xmlns:p15="http://schemas.microsoft.com/office/powerpoint/2012/main" xmlns=""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17422-6EFA-4EAC-9DDB-01855B14796D}" type="datetimeFigureOut">
              <a:rPr lang="en-US" smtClean="0"/>
              <a:pPr/>
              <a:t>5/4/2015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DEB113-06D4-45F5-835C-E35A8B2DF5CA}" type="slidenum">
              <a:rPr lang="en-US" smtClean="0"/>
              <a:pPr/>
              <a:t>‹#›</a:t>
            </a:fld>
            <a:endParaRPr lang="en-US"/>
          </a:p>
        </p:txBody>
      </p:sp>
    </p:spTree>
    <p:extLst>
      <p:ext uri="{BB962C8B-B14F-4D97-AF65-F5344CB8AC3E}">
        <p14:creationId xmlns:p14="http://schemas.microsoft.com/office/powerpoint/2010/main" xmlns="" val="364021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DEB113-06D4-45F5-835C-E35A8B2DF5CA}" type="slidenum">
              <a:rPr lang="en-US" smtClean="0"/>
              <a:pPr/>
              <a:t>13</a:t>
            </a:fld>
            <a:endParaRPr lang="en-US"/>
          </a:p>
        </p:txBody>
      </p:sp>
    </p:spTree>
    <p:extLst>
      <p:ext uri="{BB962C8B-B14F-4D97-AF65-F5344CB8AC3E}">
        <p14:creationId xmlns:p14="http://schemas.microsoft.com/office/powerpoint/2010/main" xmlns="" val="108575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DEB113-06D4-45F5-835C-E35A8B2DF5CA}" type="slidenum">
              <a:rPr lang="en-US" smtClean="0"/>
              <a:pPr/>
              <a:t>14</a:t>
            </a:fld>
            <a:endParaRPr lang="en-US"/>
          </a:p>
        </p:txBody>
      </p:sp>
    </p:spTree>
    <p:extLst>
      <p:ext uri="{BB962C8B-B14F-4D97-AF65-F5344CB8AC3E}">
        <p14:creationId xmlns:p14="http://schemas.microsoft.com/office/powerpoint/2010/main" xmlns="" val="250600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DEB113-06D4-45F5-835C-E35A8B2DF5CA}" type="slidenum">
              <a:rPr lang="en-US" smtClean="0"/>
              <a:pPr/>
              <a:t>21</a:t>
            </a:fld>
            <a:endParaRPr lang="en-US"/>
          </a:p>
        </p:txBody>
      </p:sp>
    </p:spTree>
    <p:extLst>
      <p:ext uri="{BB962C8B-B14F-4D97-AF65-F5344CB8AC3E}">
        <p14:creationId xmlns:p14="http://schemas.microsoft.com/office/powerpoint/2010/main" xmlns="" val="2365405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DEB113-06D4-45F5-835C-E35A8B2DF5CA}" type="slidenum">
              <a:rPr lang="en-US" smtClean="0"/>
              <a:pPr/>
              <a:t>29</a:t>
            </a:fld>
            <a:endParaRPr lang="en-US"/>
          </a:p>
        </p:txBody>
      </p:sp>
    </p:spTree>
    <p:extLst>
      <p:ext uri="{BB962C8B-B14F-4D97-AF65-F5344CB8AC3E}">
        <p14:creationId xmlns:p14="http://schemas.microsoft.com/office/powerpoint/2010/main" xmlns="" val="261204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182E44C-6895-4247-99B5-0D372F558A04}" type="datetimeFigureOut">
              <a:rPr lang="en-IN" smtClean="0"/>
              <a:pPr/>
              <a:t>5/4/2015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254670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182E44C-6895-4247-99B5-0D372F558A04}" type="datetimeFigureOut">
              <a:rPr lang="en-IN" smtClean="0"/>
              <a:pPr/>
              <a:t>5/4/2015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277228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182E44C-6895-4247-99B5-0D372F558A04}" type="datetimeFigureOut">
              <a:rPr lang="en-IN" smtClean="0"/>
              <a:pPr/>
              <a:t>5/4/2015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80753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182E44C-6895-4247-99B5-0D372F558A04}" type="datetimeFigureOut">
              <a:rPr lang="en-IN" smtClean="0"/>
              <a:pPr/>
              <a:t>5/4/2015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391540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2E44C-6895-4247-99B5-0D372F558A04}" type="datetimeFigureOut">
              <a:rPr lang="en-IN" smtClean="0"/>
              <a:pPr/>
              <a:t>5/4/2015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232067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182E44C-6895-4247-99B5-0D372F558A04}" type="datetimeFigureOut">
              <a:rPr lang="en-IN" smtClean="0"/>
              <a:pPr/>
              <a:t>5/4/2015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178771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182E44C-6895-4247-99B5-0D372F558A04}" type="datetimeFigureOut">
              <a:rPr lang="en-IN" smtClean="0"/>
              <a:pPr/>
              <a:t>5/4/2015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419528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182E44C-6895-4247-99B5-0D372F558A04}" type="datetimeFigureOut">
              <a:rPr lang="en-IN" smtClean="0"/>
              <a:pPr/>
              <a:t>5/4/2015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21848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2E44C-6895-4247-99B5-0D372F558A04}" type="datetimeFigureOut">
              <a:rPr lang="en-IN" smtClean="0"/>
              <a:pPr/>
              <a:t>5/4/2015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276445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2E44C-6895-4247-99B5-0D372F558A04}" type="datetimeFigureOut">
              <a:rPr lang="en-IN" smtClean="0"/>
              <a:pPr/>
              <a:t>5/4/2015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331563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2E44C-6895-4247-99B5-0D372F558A04}" type="datetimeFigureOut">
              <a:rPr lang="en-IN" smtClean="0"/>
              <a:pPr/>
              <a:t>5/4/2015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369712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2E44C-6895-4247-99B5-0D372F558A04}" type="datetimeFigureOut">
              <a:rPr lang="en-IN" smtClean="0"/>
              <a:pPr/>
              <a:t>5/4/2015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B9072-5FD2-48DC-84C0-F6D646D9391E}" type="slidenum">
              <a:rPr lang="en-IN" smtClean="0"/>
              <a:pPr/>
              <a:t>‹#›</a:t>
            </a:fld>
            <a:endParaRPr lang="en-IN"/>
          </a:p>
        </p:txBody>
      </p:sp>
    </p:spTree>
    <p:extLst>
      <p:ext uri="{BB962C8B-B14F-4D97-AF65-F5344CB8AC3E}">
        <p14:creationId xmlns:p14="http://schemas.microsoft.com/office/powerpoint/2010/main" xmlns="" val="312418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t>A THREE DIMENSIONAL VIEW OF CERTAIN IMPORTANT ASPECTS OF THE INDUSTRIAL DISPUTES ACT 1947</a:t>
            </a:r>
            <a:endParaRPr lang="en-IN" b="1" dirty="0"/>
          </a:p>
        </p:txBody>
      </p:sp>
      <p:sp>
        <p:nvSpPr>
          <p:cNvPr id="3" name="Subtitle 2"/>
          <p:cNvSpPr>
            <a:spLocks noGrp="1"/>
          </p:cNvSpPr>
          <p:nvPr>
            <p:ph type="subTitle" idx="1"/>
          </p:nvPr>
        </p:nvSpPr>
        <p:spPr>
          <a:xfrm>
            <a:off x="3889612" y="6114197"/>
            <a:ext cx="8020333" cy="467436"/>
          </a:xfrm>
        </p:spPr>
        <p:txBody>
          <a:bodyPr/>
          <a:lstStyle/>
          <a:p>
            <a:r>
              <a:rPr lang="en-IN" dirty="0"/>
              <a:t>[</a:t>
            </a:r>
            <a:r>
              <a:rPr lang="en-IN" dirty="0" smtClean="0"/>
              <a:t>By. </a:t>
            </a:r>
            <a:r>
              <a:rPr lang="en-IN" dirty="0" err="1" smtClean="0"/>
              <a:t>Prof.</a:t>
            </a:r>
            <a:r>
              <a:rPr lang="en-IN" dirty="0" smtClean="0"/>
              <a:t> H.A.C .POPPEN </a:t>
            </a:r>
            <a:r>
              <a:rPr lang="en-IN" smtClean="0"/>
              <a:t>(hcpoppen@gmail.com) </a:t>
            </a:r>
            <a:r>
              <a:rPr lang="en-IN" dirty="0" smtClean="0"/>
              <a:t>]</a:t>
            </a:r>
            <a:endParaRPr lang="en-IN" dirty="0"/>
          </a:p>
        </p:txBody>
      </p:sp>
    </p:spTree>
    <p:extLst>
      <p:ext uri="{BB962C8B-B14F-4D97-AF65-F5344CB8AC3E}">
        <p14:creationId xmlns:p14="http://schemas.microsoft.com/office/powerpoint/2010/main" xmlns="" val="116233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   RETRENCHMENT[Sn2(</a:t>
            </a:r>
            <a:r>
              <a:rPr lang="en-IN" dirty="0" err="1" smtClean="0"/>
              <a:t>oo</a:t>
            </a:r>
            <a:r>
              <a:rPr lang="en-IN" dirty="0" smtClean="0"/>
              <a:t>) ]</a:t>
            </a:r>
            <a:endParaRPr lang="en-IN" dirty="0"/>
          </a:p>
        </p:txBody>
      </p:sp>
      <p:sp>
        <p:nvSpPr>
          <p:cNvPr id="3" name="Content Placeholder 2"/>
          <p:cNvSpPr>
            <a:spLocks noGrp="1"/>
          </p:cNvSpPr>
          <p:nvPr>
            <p:ph idx="1"/>
          </p:nvPr>
        </p:nvSpPr>
        <p:spPr/>
        <p:txBody>
          <a:bodyPr/>
          <a:lstStyle/>
          <a:p>
            <a:pPr marL="514350" indent="-514350">
              <a:buFont typeface="+mj-lt"/>
              <a:buAutoNum type="arabicParenR"/>
            </a:pPr>
            <a:r>
              <a:rPr lang="en-IN" dirty="0" smtClean="0"/>
              <a:t>All kinds of termination barring the following 5 types:</a:t>
            </a:r>
          </a:p>
          <a:p>
            <a:pPr marL="971550" lvl="1" indent="-514350">
              <a:buFont typeface="+mj-lt"/>
              <a:buAutoNum type="alphaLcParenR"/>
            </a:pPr>
            <a:r>
              <a:rPr lang="en-IN" dirty="0" smtClean="0"/>
              <a:t>Voluntary Retirement ,</a:t>
            </a:r>
          </a:p>
          <a:p>
            <a:pPr marL="971550" lvl="1" indent="-514350">
              <a:buFont typeface="+mj-lt"/>
              <a:buAutoNum type="alphaLcParenR"/>
            </a:pPr>
            <a:r>
              <a:rPr lang="en-IN" dirty="0" smtClean="0"/>
              <a:t>Superannuation ,.</a:t>
            </a:r>
          </a:p>
          <a:p>
            <a:pPr marL="971550" lvl="1" indent="-514350">
              <a:buFont typeface="+mj-lt"/>
              <a:buAutoNum type="alphaLcParenR"/>
            </a:pPr>
            <a:r>
              <a:rPr lang="en-IN" dirty="0" smtClean="0"/>
              <a:t>Non- Renewal of a fixed term contract.,</a:t>
            </a:r>
          </a:p>
          <a:p>
            <a:pPr marL="971550" lvl="1" indent="-514350">
              <a:buFont typeface="+mj-lt"/>
              <a:buAutoNum type="alphaLcParenR"/>
            </a:pPr>
            <a:r>
              <a:rPr lang="en-IN" dirty="0" smtClean="0"/>
              <a:t>Termination on account of continued ill health,</a:t>
            </a:r>
          </a:p>
          <a:p>
            <a:pPr marL="971550" lvl="1" indent="-514350">
              <a:buFont typeface="+mj-lt"/>
              <a:buAutoNum type="alphaLcParenR"/>
            </a:pPr>
            <a:r>
              <a:rPr lang="en-IN" dirty="0" smtClean="0"/>
              <a:t>On account of disciplinary action [ Loss of lien termination is retrenchment]</a:t>
            </a:r>
          </a:p>
        </p:txBody>
      </p:sp>
    </p:spTree>
    <p:extLst>
      <p:ext uri="{BB962C8B-B14F-4D97-AF65-F5344CB8AC3E}">
        <p14:creationId xmlns:p14="http://schemas.microsoft.com/office/powerpoint/2010/main" xmlns="" val="3491291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a:t>
            </a:r>
            <a:r>
              <a:rPr lang="en-IN" b="1" u="sng" dirty="0" smtClean="0"/>
              <a:t> LAY-OFF </a:t>
            </a:r>
            <a:r>
              <a:rPr lang="en-IN" dirty="0" smtClean="0"/>
              <a:t>[Sn 2(</a:t>
            </a:r>
            <a:r>
              <a:rPr lang="en-IN" dirty="0" err="1" smtClean="0"/>
              <a:t>kkk</a:t>
            </a:r>
            <a:r>
              <a:rPr lang="en-IN" dirty="0" smtClean="0"/>
              <a:t>)]</a:t>
            </a:r>
            <a:endParaRPr lang="en-IN" b="1" u="sng" dirty="0"/>
          </a:p>
        </p:txBody>
      </p:sp>
      <p:sp>
        <p:nvSpPr>
          <p:cNvPr id="3" name="Content Placeholder 2"/>
          <p:cNvSpPr>
            <a:spLocks noGrp="1"/>
          </p:cNvSpPr>
          <p:nvPr>
            <p:ph idx="1"/>
          </p:nvPr>
        </p:nvSpPr>
        <p:spPr/>
        <p:txBody>
          <a:bodyPr/>
          <a:lstStyle/>
          <a:p>
            <a:pPr marL="514350" indent="-514350">
              <a:buFont typeface="+mj-lt"/>
              <a:buAutoNum type="arabicParenR"/>
            </a:pPr>
            <a:r>
              <a:rPr lang="en-IN" dirty="0" smtClean="0"/>
              <a:t>Temporary inability of the employer to provide work to his workmen.</a:t>
            </a:r>
          </a:p>
          <a:p>
            <a:pPr marL="514350" indent="-514350">
              <a:buFont typeface="+mj-lt"/>
              <a:buAutoNum type="arabicParenR"/>
            </a:pPr>
            <a:r>
              <a:rPr lang="en-IN" dirty="0" smtClean="0"/>
              <a:t>If it is for the following reasons only half wages need be paid:</a:t>
            </a:r>
          </a:p>
          <a:p>
            <a:pPr marL="971550" lvl="1" indent="-514350">
              <a:buFont typeface="+mj-lt"/>
              <a:buAutoNum type="alphaLcParenR"/>
            </a:pPr>
            <a:r>
              <a:rPr lang="en-IN" dirty="0" smtClean="0"/>
              <a:t>Shortage of </a:t>
            </a:r>
            <a:r>
              <a:rPr lang="en-IN" dirty="0" err="1" smtClean="0"/>
              <a:t>Coal|Power|Raw</a:t>
            </a:r>
            <a:r>
              <a:rPr lang="en-IN" dirty="0" smtClean="0"/>
              <a:t> material.</a:t>
            </a:r>
          </a:p>
          <a:p>
            <a:pPr marL="971550" lvl="1" indent="-514350">
              <a:buFont typeface="+mj-lt"/>
              <a:buAutoNum type="alphaLcParenR"/>
            </a:pPr>
            <a:r>
              <a:rPr lang="en-IN" dirty="0" smtClean="0"/>
              <a:t>Accumulation of stocks.</a:t>
            </a:r>
          </a:p>
          <a:p>
            <a:pPr marL="971550" lvl="1" indent="-514350">
              <a:buFont typeface="+mj-lt"/>
              <a:buAutoNum type="alphaLcParenR"/>
            </a:pPr>
            <a:r>
              <a:rPr lang="en-IN" dirty="0" smtClean="0"/>
              <a:t>Breakdown of machinery</a:t>
            </a:r>
          </a:p>
          <a:p>
            <a:pPr marL="971550" lvl="1" indent="-514350">
              <a:buFont typeface="+mj-lt"/>
              <a:buAutoNum type="alphaLcParenR"/>
            </a:pPr>
            <a:r>
              <a:rPr lang="en-IN" dirty="0" smtClean="0"/>
              <a:t>Natural calamity</a:t>
            </a:r>
          </a:p>
          <a:p>
            <a:pPr marL="971550" lvl="1" indent="-514350">
              <a:buFont typeface="+mj-lt"/>
              <a:buAutoNum type="alphaLcParenR"/>
            </a:pPr>
            <a:r>
              <a:rPr lang="en-IN" dirty="0" smtClean="0"/>
              <a:t>Any other connected reason.</a:t>
            </a:r>
          </a:p>
          <a:p>
            <a:pPr marL="514350" indent="-514350">
              <a:buFont typeface="+mj-lt"/>
              <a:buAutoNum type="arabicParenR"/>
            </a:pPr>
            <a:r>
              <a:rPr lang="en-IN" dirty="0" smtClean="0"/>
              <a:t>If Non-Providing work is for any other reason workmen must be paid full wages				</a:t>
            </a:r>
          </a:p>
          <a:p>
            <a:pPr marL="971550" lvl="1" indent="-514350">
              <a:buFont typeface="+mj-lt"/>
              <a:buAutoNum type="alphaLcParenR"/>
            </a:pPr>
            <a:endParaRPr lang="en-IN" dirty="0"/>
          </a:p>
        </p:txBody>
      </p:sp>
    </p:spTree>
    <p:extLst>
      <p:ext uri="{BB962C8B-B14F-4D97-AF65-F5344CB8AC3E}">
        <p14:creationId xmlns:p14="http://schemas.microsoft.com/office/powerpoint/2010/main" xmlns="" val="362231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 </a:t>
            </a:r>
            <a:r>
              <a:rPr lang="en-IN" b="1" u="sng" dirty="0" smtClean="0"/>
              <a:t>CLOSURE </a:t>
            </a:r>
            <a:r>
              <a:rPr lang="en-IN" dirty="0" smtClean="0"/>
              <a:t>[Sn 2 (cc)]</a:t>
            </a:r>
            <a:endParaRPr lang="en-IN" b="1" u="sng" dirty="0"/>
          </a:p>
        </p:txBody>
      </p:sp>
      <p:sp>
        <p:nvSpPr>
          <p:cNvPr id="3" name="Content Placeholder 2"/>
          <p:cNvSpPr>
            <a:spLocks noGrp="1"/>
          </p:cNvSpPr>
          <p:nvPr>
            <p:ph idx="1"/>
          </p:nvPr>
        </p:nvSpPr>
        <p:spPr>
          <a:xfrm>
            <a:off x="838200" y="1825625"/>
            <a:ext cx="10096500" cy="4841875"/>
          </a:xfrm>
        </p:spPr>
        <p:txBody>
          <a:bodyPr>
            <a:normAutofit fontScale="92500" lnSpcReduction="10000"/>
          </a:bodyPr>
          <a:lstStyle/>
          <a:p>
            <a:pPr marL="0" indent="0">
              <a:buNone/>
            </a:pPr>
            <a:r>
              <a:rPr lang="en-IN" dirty="0" smtClean="0"/>
              <a:t>Is the</a:t>
            </a:r>
            <a:r>
              <a:rPr lang="en-IN" u="sng" dirty="0" smtClean="0"/>
              <a:t> PERMANENT </a:t>
            </a:r>
            <a:r>
              <a:rPr lang="en-IN" dirty="0" smtClean="0"/>
              <a:t>Closure of the business itself.</a:t>
            </a:r>
          </a:p>
          <a:p>
            <a:pPr marL="0" indent="0">
              <a:buNone/>
            </a:pPr>
            <a:r>
              <a:rPr lang="en-IN" u="sng" dirty="0" smtClean="0"/>
              <a:t>[</a:t>
            </a:r>
            <a:r>
              <a:rPr lang="en-IN" dirty="0" smtClean="0"/>
              <a:t>Lay of is the temporary closure of any place of the business]</a:t>
            </a:r>
          </a:p>
          <a:p>
            <a:pPr marL="0" indent="0">
              <a:buNone/>
            </a:pPr>
            <a:endParaRPr lang="en-IN" dirty="0"/>
          </a:p>
          <a:p>
            <a:pPr marL="857250" indent="-857250">
              <a:buAutoNum type="romanUcParenR"/>
            </a:pPr>
            <a:r>
              <a:rPr lang="en-IN" sz="4400" b="1" u="sng" dirty="0" smtClean="0">
                <a:latin typeface="+mj-lt"/>
                <a:ea typeface="+mj-ea"/>
                <a:cs typeface="+mj-cs"/>
              </a:rPr>
              <a:t>PUBLIC UTILITY SERVICE </a:t>
            </a:r>
            <a:r>
              <a:rPr lang="en-IN" sz="4400" dirty="0" smtClean="0">
                <a:latin typeface="+mj-lt"/>
                <a:ea typeface="+mj-ea"/>
                <a:cs typeface="+mj-cs"/>
              </a:rPr>
              <a:t>[Sn2(n)+Sch. I]</a:t>
            </a:r>
            <a:endParaRPr lang="en-IN" sz="4400" dirty="0">
              <a:latin typeface="+mj-lt"/>
              <a:ea typeface="+mj-ea"/>
              <a:cs typeface="+mj-cs"/>
            </a:endParaRPr>
          </a:p>
          <a:p>
            <a:pPr marL="742950" indent="-742950">
              <a:buFont typeface="+mj-lt"/>
              <a:buAutoNum type="arabicParenR"/>
            </a:pPr>
            <a:r>
              <a:rPr lang="en-IN" dirty="0"/>
              <a:t>Permanent Public </a:t>
            </a:r>
            <a:r>
              <a:rPr lang="en-IN" dirty="0" smtClean="0"/>
              <a:t>Utility –Industries listed under section 2(n)(</a:t>
            </a:r>
            <a:r>
              <a:rPr lang="en-IN" dirty="0" err="1" smtClean="0"/>
              <a:t>i</a:t>
            </a:r>
            <a:r>
              <a:rPr lang="en-IN" dirty="0" smtClean="0"/>
              <a:t>) to(v)</a:t>
            </a:r>
          </a:p>
          <a:p>
            <a:pPr marL="742950" indent="-742950">
              <a:buFont typeface="+mj-lt"/>
              <a:buAutoNum type="arabicParenR"/>
            </a:pPr>
            <a:r>
              <a:rPr lang="en-IN" dirty="0" smtClean="0"/>
              <a:t>Temporary Public Utility –Industries listed under </a:t>
            </a:r>
            <a:r>
              <a:rPr lang="en-IN" dirty="0" err="1" smtClean="0"/>
              <a:t>Sch</a:t>
            </a:r>
            <a:r>
              <a:rPr lang="en-IN" dirty="0" smtClean="0"/>
              <a:t>-I if the government has issued a gazette notification under </a:t>
            </a:r>
            <a:r>
              <a:rPr lang="en-IN" dirty="0" err="1" smtClean="0"/>
              <a:t>Sn</a:t>
            </a:r>
            <a:r>
              <a:rPr lang="en-IN" dirty="0" smtClean="0"/>
              <a:t>. 2(n)(vi)</a:t>
            </a:r>
          </a:p>
          <a:p>
            <a:pPr marL="742950" indent="-742950">
              <a:buFont typeface="+mj-lt"/>
              <a:buAutoNum type="arabicParenR"/>
            </a:pPr>
            <a:r>
              <a:rPr lang="en-IN" dirty="0" smtClean="0"/>
              <a:t>Such notifications only valid for 6 months</a:t>
            </a:r>
          </a:p>
          <a:p>
            <a:pPr marL="742950" indent="-742950">
              <a:buFont typeface="+mj-lt"/>
              <a:buAutoNum type="arabicParenR"/>
            </a:pPr>
            <a:r>
              <a:rPr lang="en-IN" dirty="0" smtClean="0"/>
              <a:t>If notification not renewed, Sch.-I industries will go back to non-public utility category . </a:t>
            </a:r>
            <a:endParaRPr lang="en-IN" dirty="0"/>
          </a:p>
          <a:p>
            <a:pPr marL="0" indent="0">
              <a:buNone/>
            </a:pPr>
            <a:endParaRPr lang="en-IN" u="sng" dirty="0"/>
          </a:p>
        </p:txBody>
      </p:sp>
    </p:spTree>
    <p:extLst>
      <p:ext uri="{BB962C8B-B14F-4D97-AF65-F5344CB8AC3E}">
        <p14:creationId xmlns:p14="http://schemas.microsoft.com/office/powerpoint/2010/main" xmlns="" val="4031430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 </a:t>
            </a:r>
            <a:r>
              <a:rPr lang="en-IN" b="1" u="sng" dirty="0" smtClean="0"/>
              <a:t>APPROPRIATE GOVERNEMENT </a:t>
            </a:r>
            <a:r>
              <a:rPr lang="en-IN" dirty="0" smtClean="0"/>
              <a:t>[Sn2(a)]</a:t>
            </a:r>
            <a:endParaRPr lang="en-IN" dirty="0"/>
          </a:p>
        </p:txBody>
      </p:sp>
      <p:sp>
        <p:nvSpPr>
          <p:cNvPr id="3" name="Content Placeholder 2"/>
          <p:cNvSpPr>
            <a:spLocks noGrp="1"/>
          </p:cNvSpPr>
          <p:nvPr>
            <p:ph idx="1"/>
          </p:nvPr>
        </p:nvSpPr>
        <p:spPr/>
        <p:txBody>
          <a:bodyPr>
            <a:normAutofit fontScale="92500"/>
          </a:bodyPr>
          <a:lstStyle/>
          <a:p>
            <a:pPr marL="514350" indent="-514350">
              <a:buFont typeface="+mj-lt"/>
              <a:buAutoNum type="arabicParenR"/>
            </a:pPr>
            <a:r>
              <a:rPr lang="en-IN" dirty="0" smtClean="0"/>
              <a:t>Labour law falls under the concurrent list of the constitution.</a:t>
            </a:r>
          </a:p>
          <a:p>
            <a:pPr marL="514350" indent="-514350">
              <a:buFont typeface="+mj-lt"/>
              <a:buAutoNum type="arabicParenR"/>
            </a:pPr>
            <a:r>
              <a:rPr lang="en-IN" dirty="0" smtClean="0"/>
              <a:t>Therefore, The Central as well as the State </a:t>
            </a:r>
            <a:r>
              <a:rPr lang="en-IN" dirty="0" err="1" smtClean="0"/>
              <a:t>govts</a:t>
            </a:r>
            <a:r>
              <a:rPr lang="en-IN" dirty="0" smtClean="0"/>
              <a:t>. can make labour  laws , Rules and can have separate administrative  &amp; Implementation set ups.</a:t>
            </a:r>
          </a:p>
          <a:p>
            <a:pPr marL="514350" indent="-514350">
              <a:buFont typeface="+mj-lt"/>
              <a:buAutoNum type="arabicParenR"/>
            </a:pPr>
            <a:r>
              <a:rPr lang="en-IN" dirty="0" smtClean="0"/>
              <a:t>But both cannot have administrative control over your establishment at the same time.</a:t>
            </a:r>
          </a:p>
          <a:p>
            <a:pPr marL="514350" indent="-514350">
              <a:buFont typeface="+mj-lt"/>
              <a:buAutoNum type="arabicParenR"/>
            </a:pPr>
            <a:r>
              <a:rPr lang="en-IN" dirty="0" smtClean="0"/>
              <a:t>Section 2(a) will help you decide whether you come under the state or central administrative machinery .</a:t>
            </a:r>
          </a:p>
          <a:p>
            <a:pPr marL="514350" indent="-514350">
              <a:buFont typeface="+mj-lt"/>
              <a:buAutoNum type="arabicParenR"/>
            </a:pPr>
            <a:r>
              <a:rPr lang="en-IN" dirty="0" smtClean="0"/>
              <a:t>Therefore you may have to follow the central Act along with the state rules and go to the state labour </a:t>
            </a:r>
            <a:r>
              <a:rPr lang="en-IN" dirty="0" err="1" smtClean="0"/>
              <a:t>athority,if</a:t>
            </a:r>
            <a:r>
              <a:rPr lang="en-IN" dirty="0" smtClean="0"/>
              <a:t> you are listed under the state in sn.2(a)  or to Central if listed under Central list .</a:t>
            </a:r>
            <a:endParaRPr lang="en-IN" dirty="0"/>
          </a:p>
        </p:txBody>
      </p:sp>
    </p:spTree>
    <p:extLst>
      <p:ext uri="{BB962C8B-B14F-4D97-AF65-F5344CB8AC3E}">
        <p14:creationId xmlns:p14="http://schemas.microsoft.com/office/powerpoint/2010/main" xmlns="" val="507895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9558"/>
            <a:ext cx="10515600" cy="1241946"/>
          </a:xfrm>
        </p:spPr>
        <p:txBody>
          <a:bodyPr>
            <a:normAutofit fontScale="90000"/>
          </a:bodyPr>
          <a:lstStyle/>
          <a:p>
            <a:r>
              <a:rPr lang="en-IN" b="1" u="sng" dirty="0" smtClean="0"/>
              <a:t>J.    ALL ABOUT AGREEMENTS/SETTLEMENTS &amp; AWARDS</a:t>
            </a:r>
            <a:r>
              <a:rPr lang="en-US" b="1" u="sng" dirty="0" smtClean="0"/>
              <a:t/>
            </a:r>
            <a:br>
              <a:rPr lang="en-US" b="1" u="sng" dirty="0" smtClean="0"/>
            </a:br>
            <a:endParaRPr lang="en-IN" b="1" u="sng" dirty="0"/>
          </a:p>
        </p:txBody>
      </p:sp>
      <p:sp>
        <p:nvSpPr>
          <p:cNvPr id="3" name="Content Placeholder 2"/>
          <p:cNvSpPr>
            <a:spLocks noGrp="1"/>
          </p:cNvSpPr>
          <p:nvPr>
            <p:ph idx="1"/>
          </p:nvPr>
        </p:nvSpPr>
        <p:spPr>
          <a:xfrm>
            <a:off x="838200" y="1801503"/>
            <a:ext cx="10515600" cy="4375459"/>
          </a:xfrm>
        </p:spPr>
        <p:txBody>
          <a:bodyPr/>
          <a:lstStyle/>
          <a:p>
            <a:pPr marL="514350" lvl="0" indent="-514350">
              <a:buFont typeface="+mj-lt"/>
              <a:buAutoNum type="arabicPeriod"/>
            </a:pPr>
            <a:r>
              <a:rPr lang="en-IN" b="1" dirty="0"/>
              <a:t>Methods of dispute settlements.</a:t>
            </a:r>
            <a:endParaRPr lang="en-US" b="1" dirty="0"/>
          </a:p>
          <a:p>
            <a:pPr marL="514350" lvl="0" indent="-514350">
              <a:buFont typeface="+mj-lt"/>
              <a:buAutoNum type="alphaLcParenR"/>
            </a:pPr>
            <a:r>
              <a:rPr lang="en-IN" dirty="0"/>
              <a:t>Through </a:t>
            </a:r>
            <a:r>
              <a:rPr lang="en-IN" dirty="0" smtClean="0"/>
              <a:t>bi-partite negotiations, </a:t>
            </a:r>
            <a:r>
              <a:rPr lang="en-IN" dirty="0"/>
              <a:t>resulting in </a:t>
            </a:r>
            <a:r>
              <a:rPr lang="en-IN" dirty="0" smtClean="0"/>
              <a:t>AGREEMENTS[sec </a:t>
            </a:r>
            <a:r>
              <a:rPr lang="en-IN" dirty="0"/>
              <a:t>18(1</a:t>
            </a:r>
            <a:r>
              <a:rPr lang="en-IN" dirty="0" smtClean="0"/>
              <a:t>)]</a:t>
            </a:r>
            <a:endParaRPr lang="en-US" dirty="0"/>
          </a:p>
          <a:p>
            <a:pPr marL="514350" lvl="0" indent="-514350">
              <a:buFont typeface="+mj-lt"/>
              <a:buAutoNum type="alphaLcParenR"/>
            </a:pPr>
            <a:r>
              <a:rPr lang="en-IN" dirty="0"/>
              <a:t>Through the intervention of conciliation officers appointed by the government, resulting in </a:t>
            </a:r>
            <a:r>
              <a:rPr lang="en-IN" dirty="0" smtClean="0"/>
              <a:t>SETTLEMENTS </a:t>
            </a:r>
            <a:r>
              <a:rPr lang="en-IN" dirty="0"/>
              <a:t>[</a:t>
            </a:r>
            <a:r>
              <a:rPr lang="en-IN" dirty="0" smtClean="0"/>
              <a:t>sec12(3</a:t>
            </a:r>
            <a:r>
              <a:rPr lang="en-IN" dirty="0"/>
              <a:t>) +18(3)]</a:t>
            </a:r>
            <a:endParaRPr lang="en-US" dirty="0"/>
          </a:p>
          <a:p>
            <a:pPr marL="514350" lvl="0" indent="-514350">
              <a:buFont typeface="+mj-lt"/>
              <a:buAutoNum type="alphaLcParenR"/>
            </a:pPr>
            <a:r>
              <a:rPr lang="en-IN" dirty="0"/>
              <a:t>When conciliation fails </a:t>
            </a:r>
            <a:r>
              <a:rPr lang="en-IN" dirty="0" smtClean="0"/>
              <a:t>,parties </a:t>
            </a:r>
            <a:r>
              <a:rPr lang="en-IN" dirty="0"/>
              <a:t>can opt for choosing a mutually acceptable mediator called </a:t>
            </a:r>
            <a:r>
              <a:rPr lang="en-IN" dirty="0" smtClean="0"/>
              <a:t>ARBITRATOR </a:t>
            </a:r>
            <a:r>
              <a:rPr lang="en-IN" dirty="0"/>
              <a:t>and he gives his decision through an </a:t>
            </a:r>
            <a:r>
              <a:rPr lang="en-IN" dirty="0" smtClean="0"/>
              <a:t>AWARD. </a:t>
            </a:r>
            <a:r>
              <a:rPr lang="en-IN" dirty="0"/>
              <a:t>Parties are not permitted to challenge </a:t>
            </a:r>
            <a:r>
              <a:rPr lang="en-IN" dirty="0" smtClean="0"/>
              <a:t>HIS </a:t>
            </a:r>
            <a:r>
              <a:rPr lang="en-IN" dirty="0"/>
              <a:t>award </a:t>
            </a:r>
            <a:r>
              <a:rPr lang="en-IN" dirty="0" smtClean="0"/>
              <a:t>in HCs or SC.</a:t>
            </a:r>
            <a:endParaRPr lang="en-US" dirty="0"/>
          </a:p>
          <a:p>
            <a:pPr marL="514350" indent="-514350">
              <a:buFont typeface="+mj-lt"/>
              <a:buAutoNum type="alphaLcParenR"/>
            </a:pPr>
            <a:endParaRPr lang="en-IN" dirty="0"/>
          </a:p>
        </p:txBody>
      </p:sp>
    </p:spTree>
    <p:extLst>
      <p:ext uri="{BB962C8B-B14F-4D97-AF65-F5344CB8AC3E}">
        <p14:creationId xmlns:p14="http://schemas.microsoft.com/office/powerpoint/2010/main" xmlns="" val="809244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1821"/>
            <a:ext cx="10515600" cy="4217158"/>
          </a:xfrm>
        </p:spPr>
        <p:txBody>
          <a:bodyPr>
            <a:noAutofit/>
          </a:bodyPr>
          <a:lstStyle/>
          <a:p>
            <a:pPr lvl="0"/>
            <a:r>
              <a:rPr lang="en-IN" sz="3200" dirty="0" smtClean="0">
                <a:latin typeface="+mn-lt"/>
              </a:rPr>
              <a:t>d)   When </a:t>
            </a:r>
            <a:r>
              <a:rPr lang="en-IN" sz="3200" dirty="0">
                <a:latin typeface="+mn-lt"/>
              </a:rPr>
              <a:t>parties do not choose arbitration the government refers the dispute for resolution to the </a:t>
            </a:r>
            <a:r>
              <a:rPr lang="en-IN" sz="3200" dirty="0" smtClean="0">
                <a:latin typeface="+mn-lt"/>
              </a:rPr>
              <a:t>LABOUR COURT </a:t>
            </a:r>
            <a:r>
              <a:rPr lang="en-IN" sz="3200" dirty="0">
                <a:latin typeface="+mn-lt"/>
              </a:rPr>
              <a:t>( on matters in </a:t>
            </a:r>
            <a:r>
              <a:rPr lang="en-IN" sz="3200" dirty="0" err="1">
                <a:latin typeface="+mn-lt"/>
              </a:rPr>
              <a:t>sch</a:t>
            </a:r>
            <a:r>
              <a:rPr lang="en-IN" sz="3200" dirty="0">
                <a:latin typeface="+mn-lt"/>
              </a:rPr>
              <a:t>-II) </a:t>
            </a:r>
            <a:r>
              <a:rPr lang="en-IN" sz="3200" dirty="0" smtClean="0">
                <a:latin typeface="+mn-lt"/>
              </a:rPr>
              <a:t>or </a:t>
            </a:r>
            <a:r>
              <a:rPr lang="en-IN" sz="3200" dirty="0">
                <a:latin typeface="+mn-lt"/>
              </a:rPr>
              <a:t>to </a:t>
            </a:r>
            <a:r>
              <a:rPr lang="en-IN" sz="3200" dirty="0" smtClean="0">
                <a:latin typeface="+mn-lt"/>
              </a:rPr>
              <a:t>INDUSTRIAL TRIBUNALS </a:t>
            </a:r>
            <a:r>
              <a:rPr lang="en-IN" sz="3200" dirty="0">
                <a:latin typeface="+mn-lt"/>
              </a:rPr>
              <a:t>(on matters in </a:t>
            </a:r>
            <a:r>
              <a:rPr lang="en-IN" sz="3200" dirty="0" err="1">
                <a:latin typeface="+mn-lt"/>
              </a:rPr>
              <a:t>sch</a:t>
            </a:r>
            <a:r>
              <a:rPr lang="en-IN" sz="3200" dirty="0">
                <a:latin typeface="+mn-lt"/>
              </a:rPr>
              <a:t>-III) for </a:t>
            </a:r>
            <a:r>
              <a:rPr lang="en-IN" sz="3200" dirty="0" smtClean="0">
                <a:latin typeface="+mn-lt"/>
              </a:rPr>
              <a:t>ADJUDICATION </a:t>
            </a:r>
            <a:r>
              <a:rPr lang="en-IN" sz="3200" dirty="0">
                <a:latin typeface="+mn-lt"/>
              </a:rPr>
              <a:t>and they give </a:t>
            </a:r>
            <a:r>
              <a:rPr lang="en-IN" sz="3200" dirty="0" smtClean="0">
                <a:latin typeface="+mn-lt"/>
              </a:rPr>
              <a:t>their </a:t>
            </a:r>
            <a:r>
              <a:rPr lang="en-IN" sz="3200" dirty="0">
                <a:latin typeface="+mn-lt"/>
              </a:rPr>
              <a:t>decisions called </a:t>
            </a:r>
            <a:r>
              <a:rPr lang="en-IN" sz="3200" dirty="0" smtClean="0">
                <a:latin typeface="+mn-lt"/>
              </a:rPr>
              <a:t>AWARDS. </a:t>
            </a:r>
            <a:r>
              <a:rPr lang="en-IN" sz="3200" dirty="0">
                <a:latin typeface="+mn-lt"/>
              </a:rPr>
              <a:t>The adjudication awards can be challenged in higher courts, if they have not followed the proper legal procedure. No challenge is permitted on </a:t>
            </a:r>
            <a:r>
              <a:rPr lang="en-IN" sz="3200" dirty="0" smtClean="0">
                <a:latin typeface="+mn-lt"/>
              </a:rPr>
              <a:t>ERRORS OF FACT </a:t>
            </a:r>
            <a:r>
              <a:rPr lang="en-IN" sz="3200" dirty="0">
                <a:latin typeface="+mn-lt"/>
              </a:rPr>
              <a:t>and challenge possible only on </a:t>
            </a:r>
            <a:r>
              <a:rPr lang="en-IN" sz="3200" dirty="0" smtClean="0">
                <a:latin typeface="+mn-lt"/>
              </a:rPr>
              <a:t>ERRORS OF LAW.</a:t>
            </a:r>
            <a:r>
              <a:rPr lang="en-US" sz="3200" dirty="0">
                <a:latin typeface="+mn-lt"/>
              </a:rPr>
              <a:t/>
            </a:r>
            <a:br>
              <a:rPr lang="en-US" sz="3200" dirty="0">
                <a:latin typeface="+mn-lt"/>
              </a:rPr>
            </a:br>
            <a:endParaRPr lang="en-US" sz="3200" dirty="0">
              <a:latin typeface="+mn-lt"/>
            </a:endParaRPr>
          </a:p>
        </p:txBody>
      </p:sp>
    </p:spTree>
    <p:extLst>
      <p:ext uri="{BB962C8B-B14F-4D97-AF65-F5344CB8AC3E}">
        <p14:creationId xmlns:p14="http://schemas.microsoft.com/office/powerpoint/2010/main" xmlns="" val="413640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890"/>
          </a:xfrm>
        </p:spPr>
        <p:txBody>
          <a:bodyPr>
            <a:noAutofit/>
          </a:bodyPr>
          <a:lstStyle/>
          <a:p>
            <a:pPr lvl="0"/>
            <a:r>
              <a:rPr lang="en-IN" sz="3200" b="1" dirty="0" smtClean="0">
                <a:latin typeface="+mn-lt"/>
              </a:rPr>
              <a:t>2. Validity </a:t>
            </a:r>
            <a:r>
              <a:rPr lang="en-IN" sz="3200" b="1" dirty="0">
                <a:latin typeface="+mn-lt"/>
              </a:rPr>
              <a:t>period of </a:t>
            </a:r>
            <a:r>
              <a:rPr lang="en-IN" sz="3200" b="1" dirty="0" smtClean="0">
                <a:latin typeface="+mn-lt"/>
              </a:rPr>
              <a:t>settlements </a:t>
            </a:r>
            <a:r>
              <a:rPr lang="en-IN" sz="3200" b="1" dirty="0">
                <a:latin typeface="+mn-lt"/>
              </a:rPr>
              <a:t>&amp; awards</a:t>
            </a:r>
            <a:r>
              <a:rPr lang="en-IN" sz="3200" b="1" dirty="0" smtClean="0">
                <a:latin typeface="+mn-lt"/>
              </a:rPr>
              <a:t>.</a:t>
            </a:r>
            <a:r>
              <a:rPr lang="en-IN" sz="3200" dirty="0" smtClean="0">
                <a:latin typeface="+mn-lt"/>
              </a:rPr>
              <a:t/>
            </a:r>
            <a:br>
              <a:rPr lang="en-IN" sz="3200" dirty="0" smtClean="0">
                <a:latin typeface="+mn-lt"/>
              </a:rPr>
            </a:br>
            <a:r>
              <a:rPr lang="en-US" sz="3200" dirty="0">
                <a:latin typeface="+mn-lt"/>
              </a:rPr>
              <a:t/>
            </a:r>
            <a:br>
              <a:rPr lang="en-US" sz="3200" dirty="0">
                <a:latin typeface="+mn-lt"/>
              </a:rPr>
            </a:br>
            <a:r>
              <a:rPr lang="en-US" sz="3200" dirty="0" smtClean="0">
                <a:latin typeface="+mn-lt"/>
              </a:rPr>
              <a:t>(a) </a:t>
            </a:r>
            <a:r>
              <a:rPr lang="en-IN" sz="3200" dirty="0" smtClean="0">
                <a:latin typeface="+mn-lt"/>
              </a:rPr>
              <a:t>SETTLEMENTS </a:t>
            </a:r>
            <a:r>
              <a:rPr lang="en-IN" sz="3200" dirty="0">
                <a:latin typeface="+mn-lt"/>
              </a:rPr>
              <a:t>are valid for the period indicated by the </a:t>
            </a:r>
            <a:r>
              <a:rPr lang="en-IN" sz="3200" dirty="0" smtClean="0">
                <a:latin typeface="+mn-lt"/>
              </a:rPr>
              <a:t>parties in the settlement itself </a:t>
            </a:r>
            <a:r>
              <a:rPr lang="en-IN" sz="3200" dirty="0">
                <a:latin typeface="+mn-lt"/>
              </a:rPr>
              <a:t>or else for a minimum period for 6 months [sec 19(2</a:t>
            </a:r>
            <a:r>
              <a:rPr lang="en-IN" sz="3200" dirty="0" smtClean="0">
                <a:latin typeface="+mn-lt"/>
              </a:rPr>
              <a:t>)]</a:t>
            </a:r>
            <a:br>
              <a:rPr lang="en-IN" sz="3200" dirty="0" smtClean="0">
                <a:latin typeface="+mn-lt"/>
              </a:rPr>
            </a:br>
            <a:r>
              <a:rPr lang="en-US" sz="3200" dirty="0">
                <a:latin typeface="+mn-lt"/>
              </a:rPr>
              <a:t/>
            </a:r>
            <a:br>
              <a:rPr lang="en-US" sz="3200" dirty="0">
                <a:latin typeface="+mn-lt"/>
              </a:rPr>
            </a:br>
            <a:r>
              <a:rPr lang="en-US" sz="3200" dirty="0" smtClean="0">
                <a:latin typeface="+mn-lt"/>
              </a:rPr>
              <a:t>(b) </a:t>
            </a:r>
            <a:r>
              <a:rPr lang="en-IN" sz="3200" dirty="0" smtClean="0">
                <a:latin typeface="+mn-lt"/>
              </a:rPr>
              <a:t>AWARDS </a:t>
            </a:r>
            <a:r>
              <a:rPr lang="en-IN" sz="3200" dirty="0">
                <a:latin typeface="+mn-lt"/>
              </a:rPr>
              <a:t>are initially valid for 12 months and government can extend </a:t>
            </a:r>
            <a:r>
              <a:rPr lang="en-IN" sz="3200" dirty="0" smtClean="0">
                <a:latin typeface="+mn-lt"/>
              </a:rPr>
              <a:t>their </a:t>
            </a:r>
            <a:r>
              <a:rPr lang="en-IN" sz="3200" dirty="0">
                <a:latin typeface="+mn-lt"/>
              </a:rPr>
              <a:t>validity for two more spells of 12 </a:t>
            </a:r>
            <a:r>
              <a:rPr lang="en-IN" sz="3200" dirty="0" smtClean="0">
                <a:latin typeface="+mn-lt"/>
              </a:rPr>
              <a:t>months each </a:t>
            </a:r>
            <a:r>
              <a:rPr lang="en-IN" sz="3200" dirty="0">
                <a:latin typeface="+mn-lt"/>
              </a:rPr>
              <a:t>taking it </a:t>
            </a:r>
            <a:r>
              <a:rPr lang="en-IN" sz="3200" dirty="0" smtClean="0">
                <a:latin typeface="+mn-lt"/>
              </a:rPr>
              <a:t>up to </a:t>
            </a:r>
            <a:r>
              <a:rPr lang="en-IN" sz="3200" dirty="0">
                <a:latin typeface="+mn-lt"/>
              </a:rPr>
              <a:t>36 months [sec 19(3)(4)]</a:t>
            </a:r>
            <a:r>
              <a:rPr lang="en-US" sz="3200" dirty="0"/>
              <a:t/>
            </a:r>
            <a:br>
              <a:rPr lang="en-US" sz="3200" dirty="0"/>
            </a:br>
            <a:endParaRPr lang="en-US" sz="3200" dirty="0"/>
          </a:p>
        </p:txBody>
      </p:sp>
    </p:spTree>
    <p:extLst>
      <p:ext uri="{BB962C8B-B14F-4D97-AF65-F5344CB8AC3E}">
        <p14:creationId xmlns:p14="http://schemas.microsoft.com/office/powerpoint/2010/main" xmlns="" val="2977220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77120"/>
          </a:xfrm>
        </p:spPr>
        <p:txBody>
          <a:bodyPr>
            <a:normAutofit/>
          </a:bodyPr>
          <a:lstStyle/>
          <a:p>
            <a:pPr lvl="0"/>
            <a:r>
              <a:rPr lang="en-IN" sz="3200" b="1" dirty="0" smtClean="0">
                <a:latin typeface="+mn-lt"/>
              </a:rPr>
              <a:t>3. Do </a:t>
            </a:r>
            <a:r>
              <a:rPr lang="en-IN" sz="3200" b="1" dirty="0">
                <a:latin typeface="+mn-lt"/>
              </a:rPr>
              <a:t>the terms of settlements and awards cease to become enforceable after the validity period expires [sec 19(2)&amp; 19(6)]</a:t>
            </a:r>
            <a:r>
              <a:rPr lang="en-US" sz="3200" dirty="0">
                <a:latin typeface="+mn-lt"/>
              </a:rPr>
              <a:t/>
            </a:r>
            <a:br>
              <a:rPr lang="en-US" sz="3200" dirty="0">
                <a:latin typeface="+mn-lt"/>
              </a:rPr>
            </a:br>
            <a:r>
              <a:rPr lang="en-US" sz="3200" dirty="0" smtClean="0">
                <a:latin typeface="+mn-lt"/>
              </a:rPr>
              <a:t/>
            </a:r>
            <a:br>
              <a:rPr lang="en-US" sz="3200" dirty="0" smtClean="0">
                <a:latin typeface="+mn-lt"/>
              </a:rPr>
            </a:br>
            <a:r>
              <a:rPr lang="en-US" sz="3200" dirty="0" smtClean="0">
                <a:latin typeface="+mn-lt"/>
              </a:rPr>
              <a:t>(a) </a:t>
            </a:r>
            <a:r>
              <a:rPr lang="en-IN" sz="3200" dirty="0" smtClean="0">
                <a:latin typeface="+mn-lt"/>
              </a:rPr>
              <a:t>They </a:t>
            </a:r>
            <a:r>
              <a:rPr lang="en-IN" sz="3200" dirty="0">
                <a:latin typeface="+mn-lt"/>
              </a:rPr>
              <a:t>need to be terminated by issuing </a:t>
            </a:r>
            <a:r>
              <a:rPr lang="en-IN" sz="3200" dirty="0" smtClean="0">
                <a:latin typeface="+mn-lt"/>
              </a:rPr>
              <a:t>TERMINATION NOTICES </a:t>
            </a:r>
            <a:r>
              <a:rPr lang="en-IN" sz="3200" dirty="0">
                <a:latin typeface="+mn-lt"/>
              </a:rPr>
              <a:t>under sec 19(2) or 19(6)</a:t>
            </a:r>
            <a:r>
              <a:rPr lang="en-US" sz="3200" dirty="0">
                <a:latin typeface="+mn-lt"/>
              </a:rPr>
              <a:t/>
            </a:r>
            <a:br>
              <a:rPr lang="en-US" sz="3200" dirty="0">
                <a:latin typeface="+mn-lt"/>
              </a:rPr>
            </a:br>
            <a:r>
              <a:rPr lang="en-US" sz="3200" dirty="0" smtClean="0">
                <a:latin typeface="+mn-lt"/>
              </a:rPr>
              <a:t/>
            </a:r>
            <a:br>
              <a:rPr lang="en-US" sz="3200" dirty="0" smtClean="0">
                <a:latin typeface="+mn-lt"/>
              </a:rPr>
            </a:br>
            <a:r>
              <a:rPr lang="en-US" sz="3200" dirty="0" smtClean="0">
                <a:latin typeface="+mn-lt"/>
              </a:rPr>
              <a:t>(b) </a:t>
            </a:r>
            <a:r>
              <a:rPr lang="en-IN" sz="3200" dirty="0" smtClean="0">
                <a:latin typeface="+mn-lt"/>
              </a:rPr>
              <a:t>The </a:t>
            </a:r>
            <a:r>
              <a:rPr lang="en-IN" sz="3200" dirty="0">
                <a:latin typeface="+mn-lt"/>
              </a:rPr>
              <a:t>supreme court in LIC Of India </a:t>
            </a:r>
            <a:r>
              <a:rPr lang="en-IN" sz="3200" dirty="0" err="1">
                <a:latin typeface="+mn-lt"/>
              </a:rPr>
              <a:t>vs</a:t>
            </a:r>
            <a:r>
              <a:rPr lang="en-IN" sz="3200" dirty="0">
                <a:latin typeface="+mn-lt"/>
              </a:rPr>
              <a:t> D.J. </a:t>
            </a:r>
            <a:r>
              <a:rPr lang="en-IN" sz="3200" dirty="0" err="1">
                <a:latin typeface="+mn-lt"/>
              </a:rPr>
              <a:t>Bahadur</a:t>
            </a:r>
            <a:r>
              <a:rPr lang="en-IN" sz="3200" dirty="0">
                <a:latin typeface="+mn-lt"/>
              </a:rPr>
              <a:t>[1981(1) </a:t>
            </a:r>
            <a:r>
              <a:rPr lang="en-IN" sz="3200" dirty="0" smtClean="0">
                <a:latin typeface="+mn-lt"/>
              </a:rPr>
              <a:t>SCC 315</a:t>
            </a:r>
            <a:r>
              <a:rPr lang="en-IN" sz="3200" dirty="0">
                <a:latin typeface="+mn-lt"/>
              </a:rPr>
              <a:t>] has clarified that settlements and awards will </a:t>
            </a:r>
            <a:r>
              <a:rPr lang="en-IN" sz="3200" dirty="0" smtClean="0">
                <a:latin typeface="+mn-lt"/>
              </a:rPr>
              <a:t>CONTINUE TO BE ENFORCEABLE </a:t>
            </a:r>
            <a:r>
              <a:rPr lang="en-IN" sz="3200" dirty="0">
                <a:latin typeface="+mn-lt"/>
              </a:rPr>
              <a:t>even after their validity period expires and will </a:t>
            </a:r>
            <a:r>
              <a:rPr lang="en-IN" sz="3200" dirty="0" smtClean="0">
                <a:latin typeface="+mn-lt"/>
              </a:rPr>
              <a:t>REMAIN IN FORCE </a:t>
            </a:r>
            <a:r>
              <a:rPr lang="en-IN" sz="3200" dirty="0">
                <a:latin typeface="+mn-lt"/>
              </a:rPr>
              <a:t>till the terms are </a:t>
            </a:r>
            <a:r>
              <a:rPr lang="en-IN" sz="3200" dirty="0" smtClean="0">
                <a:latin typeface="+mn-lt"/>
              </a:rPr>
              <a:t>ALTERED OR CANCELLED </a:t>
            </a:r>
            <a:r>
              <a:rPr lang="en-IN" sz="3200" dirty="0">
                <a:latin typeface="+mn-lt"/>
              </a:rPr>
              <a:t>in subsequent settlements or awards.</a:t>
            </a:r>
            <a:r>
              <a:rPr lang="en-US" sz="3200" dirty="0">
                <a:latin typeface="+mn-lt"/>
              </a:rPr>
              <a:t/>
            </a:r>
            <a:br>
              <a:rPr lang="en-US" sz="3200" dirty="0">
                <a:latin typeface="+mn-lt"/>
              </a:rPr>
            </a:br>
            <a:endParaRPr lang="en-US" sz="3200" dirty="0">
              <a:latin typeface="+mn-lt"/>
            </a:endParaRPr>
          </a:p>
        </p:txBody>
      </p:sp>
    </p:spTree>
    <p:extLst>
      <p:ext uri="{BB962C8B-B14F-4D97-AF65-F5344CB8AC3E}">
        <p14:creationId xmlns:p14="http://schemas.microsoft.com/office/powerpoint/2010/main" xmlns="" val="3398665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08630"/>
          </a:xfrm>
        </p:spPr>
        <p:txBody>
          <a:bodyPr>
            <a:noAutofit/>
          </a:bodyPr>
          <a:lstStyle/>
          <a:p>
            <a:pPr lvl="0"/>
            <a:r>
              <a:rPr lang="en-IN" sz="3200" b="1" dirty="0" smtClean="0">
                <a:latin typeface="+mn-lt"/>
              </a:rPr>
              <a:t>4. On </a:t>
            </a:r>
            <a:r>
              <a:rPr lang="en-IN" sz="3200" b="1" dirty="0">
                <a:latin typeface="+mn-lt"/>
              </a:rPr>
              <a:t>whom are settlements &amp; awards binding [sec18</a:t>
            </a:r>
            <a:r>
              <a:rPr lang="en-IN" sz="3200" b="1" dirty="0" smtClean="0">
                <a:latin typeface="+mn-lt"/>
              </a:rPr>
              <a:t>]</a:t>
            </a:r>
            <a:r>
              <a:rPr lang="en-IN" sz="3200" dirty="0" smtClean="0">
                <a:latin typeface="+mn-lt"/>
              </a:rPr>
              <a:t/>
            </a:r>
            <a:br>
              <a:rPr lang="en-IN" sz="3200" dirty="0" smtClean="0">
                <a:latin typeface="+mn-lt"/>
              </a:rPr>
            </a:br>
            <a:r>
              <a:rPr lang="en-US" sz="3200" dirty="0">
                <a:latin typeface="+mn-lt"/>
              </a:rPr>
              <a:t/>
            </a:r>
            <a:br>
              <a:rPr lang="en-US" sz="3200" dirty="0">
                <a:latin typeface="+mn-lt"/>
              </a:rPr>
            </a:br>
            <a:r>
              <a:rPr lang="en-US" sz="3200" dirty="0" smtClean="0">
                <a:latin typeface="+mn-lt"/>
              </a:rPr>
              <a:t>(a) </a:t>
            </a:r>
            <a:r>
              <a:rPr lang="en-IN" sz="3200" dirty="0" smtClean="0">
                <a:latin typeface="+mn-lt"/>
              </a:rPr>
              <a:t>It </a:t>
            </a:r>
            <a:r>
              <a:rPr lang="en-IN" sz="3200" dirty="0">
                <a:latin typeface="+mn-lt"/>
              </a:rPr>
              <a:t>is binding on the parties who raised the dispute</a:t>
            </a:r>
            <a:r>
              <a:rPr lang="en-US" sz="3200" dirty="0">
                <a:latin typeface="+mn-lt"/>
              </a:rPr>
              <a:t/>
            </a:r>
            <a:br>
              <a:rPr lang="en-US" sz="3200" dirty="0">
                <a:latin typeface="+mn-lt"/>
              </a:rPr>
            </a:br>
            <a:r>
              <a:rPr lang="en-US" sz="3200" dirty="0" smtClean="0">
                <a:latin typeface="+mn-lt"/>
              </a:rPr>
              <a:t>(b) </a:t>
            </a:r>
            <a:r>
              <a:rPr lang="en-IN" sz="3200" dirty="0" smtClean="0">
                <a:latin typeface="+mn-lt"/>
              </a:rPr>
              <a:t>It </a:t>
            </a:r>
            <a:r>
              <a:rPr lang="en-IN" sz="3200" dirty="0">
                <a:latin typeface="+mn-lt"/>
              </a:rPr>
              <a:t>is also binding on the parties summoned to attend the conciliation or adjudication process</a:t>
            </a:r>
            <a:r>
              <a:rPr lang="en-US" sz="3200" dirty="0">
                <a:latin typeface="+mn-lt"/>
              </a:rPr>
              <a:t/>
            </a:r>
            <a:br>
              <a:rPr lang="en-US" sz="3200" dirty="0">
                <a:latin typeface="+mn-lt"/>
              </a:rPr>
            </a:br>
            <a:r>
              <a:rPr lang="en-US" sz="3200" dirty="0" smtClean="0">
                <a:latin typeface="+mn-lt"/>
              </a:rPr>
              <a:t>(c) </a:t>
            </a:r>
            <a:r>
              <a:rPr lang="en-IN" sz="3200" dirty="0" smtClean="0">
                <a:latin typeface="+mn-lt"/>
              </a:rPr>
              <a:t>It </a:t>
            </a:r>
            <a:r>
              <a:rPr lang="en-IN" sz="3200" dirty="0">
                <a:latin typeface="+mn-lt"/>
              </a:rPr>
              <a:t>is also binding on unions/workers who were invited to the </a:t>
            </a:r>
            <a:r>
              <a:rPr lang="en-IN" sz="3200" dirty="0" smtClean="0">
                <a:latin typeface="+mn-lt"/>
              </a:rPr>
              <a:t>CONCILIATION TALKS </a:t>
            </a:r>
            <a:r>
              <a:rPr lang="en-IN" sz="3200" dirty="0">
                <a:latin typeface="+mn-lt"/>
              </a:rPr>
              <a:t>but failed to participate </a:t>
            </a:r>
            <a:r>
              <a:rPr lang="en-IN" sz="3200" dirty="0" smtClean="0">
                <a:latin typeface="+mn-lt"/>
              </a:rPr>
              <a:t>or refused to </a:t>
            </a:r>
            <a:r>
              <a:rPr lang="en-IN" sz="3200" dirty="0">
                <a:latin typeface="+mn-lt"/>
              </a:rPr>
              <a:t>sign the </a:t>
            </a:r>
            <a:r>
              <a:rPr lang="en-IN" sz="3200" dirty="0" smtClean="0">
                <a:latin typeface="+mn-lt"/>
              </a:rPr>
              <a:t>SETTLEMENT.</a:t>
            </a:r>
            <a:r>
              <a:rPr lang="en-US" sz="3200" dirty="0">
                <a:latin typeface="+mn-lt"/>
              </a:rPr>
              <a:t/>
            </a:r>
            <a:br>
              <a:rPr lang="en-US" sz="3200" dirty="0">
                <a:latin typeface="+mn-lt"/>
              </a:rPr>
            </a:br>
            <a:r>
              <a:rPr lang="en-US" sz="3200" dirty="0" smtClean="0">
                <a:latin typeface="+mn-lt"/>
              </a:rPr>
              <a:t>(d) </a:t>
            </a:r>
            <a:r>
              <a:rPr lang="en-IN" sz="3200" dirty="0" smtClean="0">
                <a:latin typeface="+mn-lt"/>
              </a:rPr>
              <a:t>It </a:t>
            </a:r>
            <a:r>
              <a:rPr lang="en-IN" sz="3200" dirty="0">
                <a:latin typeface="+mn-lt"/>
              </a:rPr>
              <a:t>is also binding on future workmen and successors and </a:t>
            </a:r>
            <a:r>
              <a:rPr lang="en-IN" sz="3200" dirty="0" smtClean="0">
                <a:latin typeface="+mn-lt"/>
              </a:rPr>
              <a:t>assignees and legal heirs </a:t>
            </a:r>
            <a:r>
              <a:rPr lang="en-IN" sz="3200" dirty="0">
                <a:latin typeface="+mn-lt"/>
              </a:rPr>
              <a:t>of the employers.</a:t>
            </a:r>
            <a:r>
              <a:rPr lang="en-US" sz="3200" dirty="0">
                <a:latin typeface="+mn-lt"/>
              </a:rPr>
              <a:t/>
            </a:r>
            <a:br>
              <a:rPr lang="en-US" sz="3200" dirty="0">
                <a:latin typeface="+mn-lt"/>
              </a:rPr>
            </a:br>
            <a:endParaRPr lang="en-US" sz="3200" dirty="0">
              <a:latin typeface="+mn-lt"/>
            </a:endParaRPr>
          </a:p>
        </p:txBody>
      </p:sp>
    </p:spTree>
    <p:extLst>
      <p:ext uri="{BB962C8B-B14F-4D97-AF65-F5344CB8AC3E}">
        <p14:creationId xmlns:p14="http://schemas.microsoft.com/office/powerpoint/2010/main" xmlns="" val="2807383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039"/>
          </a:xfrm>
        </p:spPr>
        <p:txBody>
          <a:bodyPr>
            <a:noAutofit/>
          </a:bodyPr>
          <a:lstStyle/>
          <a:p>
            <a:r>
              <a:rPr lang="en-IN" sz="2800" b="1" dirty="0">
                <a:latin typeface="+mn-lt"/>
              </a:rPr>
              <a:t>III. Procedure for altering existing service conditions [sec 9-A &amp; </a:t>
            </a:r>
            <a:r>
              <a:rPr lang="en-IN" sz="2800" b="1" dirty="0" smtClean="0">
                <a:latin typeface="+mn-lt"/>
              </a:rPr>
              <a:t>SCH. </a:t>
            </a:r>
            <a:r>
              <a:rPr lang="en-IN" sz="2800" b="1" dirty="0">
                <a:latin typeface="+mn-lt"/>
              </a:rPr>
              <a:t>IV] &amp; </a:t>
            </a:r>
            <a:r>
              <a:rPr lang="en-IN" sz="2800" b="1" dirty="0" smtClean="0">
                <a:latin typeface="+mn-lt"/>
              </a:rPr>
              <a:t>Sec </a:t>
            </a:r>
            <a:r>
              <a:rPr lang="en-IN" sz="2800" b="1" dirty="0">
                <a:latin typeface="+mn-lt"/>
              </a:rPr>
              <a:t>33(1)(a</a:t>
            </a:r>
            <a:r>
              <a:rPr lang="en-IN" sz="2800" b="1" dirty="0" smtClean="0">
                <a:latin typeface="+mn-lt"/>
              </a:rPr>
              <a:t>)]</a:t>
            </a:r>
            <a:r>
              <a:rPr lang="en-IN" sz="2800" dirty="0" smtClean="0">
                <a:latin typeface="+mn-lt"/>
              </a:rPr>
              <a:t/>
            </a:r>
            <a:br>
              <a:rPr lang="en-IN" sz="2800" dirty="0" smtClean="0">
                <a:latin typeface="+mn-lt"/>
              </a:rPr>
            </a:br>
            <a:r>
              <a:rPr lang="en-US" sz="2800" dirty="0">
                <a:latin typeface="+mn-lt"/>
              </a:rPr>
              <a:t/>
            </a:r>
            <a:br>
              <a:rPr lang="en-US" sz="2800" dirty="0">
                <a:latin typeface="+mn-lt"/>
              </a:rPr>
            </a:br>
            <a:r>
              <a:rPr lang="en-US" sz="2800" dirty="0" smtClean="0">
                <a:latin typeface="+mn-lt"/>
              </a:rPr>
              <a:t>(a) </a:t>
            </a:r>
            <a:r>
              <a:rPr lang="en-IN" sz="2800" dirty="0" smtClean="0">
                <a:latin typeface="+mn-lt"/>
              </a:rPr>
              <a:t>Schedule </a:t>
            </a:r>
            <a:r>
              <a:rPr lang="en-IN" sz="2800" dirty="0">
                <a:latin typeface="+mn-lt"/>
              </a:rPr>
              <a:t>IV contains </a:t>
            </a:r>
            <a:r>
              <a:rPr lang="en-IN" sz="2800" dirty="0" smtClean="0">
                <a:latin typeface="+mn-lt"/>
              </a:rPr>
              <a:t>ELEVEN </a:t>
            </a:r>
            <a:r>
              <a:rPr lang="en-IN" sz="2800" dirty="0">
                <a:latin typeface="+mn-lt"/>
              </a:rPr>
              <a:t>items of service conditions which cannot be altered unilaterally by the </a:t>
            </a:r>
            <a:r>
              <a:rPr lang="en-IN" sz="2800" dirty="0" smtClean="0">
                <a:latin typeface="+mn-lt"/>
              </a:rPr>
              <a:t>employer</a:t>
            </a:r>
            <a:br>
              <a:rPr lang="en-IN" sz="2800" dirty="0" smtClean="0">
                <a:latin typeface="+mn-lt"/>
              </a:rPr>
            </a:br>
            <a:r>
              <a:rPr lang="en-US" sz="2800" dirty="0">
                <a:latin typeface="+mn-lt"/>
              </a:rPr>
              <a:t/>
            </a:r>
            <a:br>
              <a:rPr lang="en-US" sz="2800" dirty="0">
                <a:latin typeface="+mn-lt"/>
              </a:rPr>
            </a:br>
            <a:r>
              <a:rPr lang="en-US" sz="2800" dirty="0" smtClean="0">
                <a:latin typeface="+mn-lt"/>
              </a:rPr>
              <a:t>(b) </a:t>
            </a:r>
            <a:r>
              <a:rPr lang="en-IN" sz="2800" dirty="0" smtClean="0">
                <a:latin typeface="+mn-lt"/>
              </a:rPr>
              <a:t>For </a:t>
            </a:r>
            <a:r>
              <a:rPr lang="en-IN" sz="2800" dirty="0">
                <a:latin typeface="+mn-lt"/>
              </a:rPr>
              <a:t>altering any one of the </a:t>
            </a:r>
            <a:r>
              <a:rPr lang="en-IN" sz="2800" dirty="0" smtClean="0">
                <a:latin typeface="+mn-lt"/>
              </a:rPr>
              <a:t>ELEVEN </a:t>
            </a:r>
            <a:r>
              <a:rPr lang="en-IN" sz="2800" dirty="0">
                <a:latin typeface="+mn-lt"/>
              </a:rPr>
              <a:t>Items a notice of change in form-EE under section 9-A is to be issued at least 21 days in advance</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(c) </a:t>
            </a:r>
            <a:r>
              <a:rPr lang="en-IN" sz="2800" dirty="0" smtClean="0">
                <a:latin typeface="+mn-lt"/>
              </a:rPr>
              <a:t>In </a:t>
            </a:r>
            <a:r>
              <a:rPr lang="en-IN" sz="2800" dirty="0">
                <a:latin typeface="+mn-lt"/>
              </a:rPr>
              <a:t>case of opposition by the workmen, the change cannot be enforced until the dispute is settled through conciliation/arbitration or adjudication</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(d) </a:t>
            </a:r>
            <a:r>
              <a:rPr lang="en-IN" sz="2800" dirty="0" smtClean="0">
                <a:latin typeface="+mn-lt"/>
              </a:rPr>
              <a:t>Section </a:t>
            </a:r>
            <a:r>
              <a:rPr lang="en-IN" sz="2800" dirty="0">
                <a:latin typeface="+mn-lt"/>
              </a:rPr>
              <a:t>9-B gives power to the government to exempt employers from going through this procedure.</a:t>
            </a:r>
            <a:r>
              <a:rPr lang="en-US" sz="2800" dirty="0">
                <a:latin typeface="+mn-lt"/>
              </a:rPr>
              <a:t/>
            </a:r>
            <a:br>
              <a:rPr lang="en-US" sz="2800" dirty="0">
                <a:latin typeface="+mn-lt"/>
              </a:rPr>
            </a:br>
            <a:endParaRPr lang="en-US" sz="2800" dirty="0">
              <a:latin typeface="+mn-lt"/>
            </a:endParaRPr>
          </a:p>
        </p:txBody>
      </p:sp>
    </p:spTree>
    <p:extLst>
      <p:ext uri="{BB962C8B-B14F-4D97-AF65-F5344CB8AC3E}">
        <p14:creationId xmlns:p14="http://schemas.microsoft.com/office/powerpoint/2010/main" xmlns="" val="1524763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IN" u="sng" dirty="0" smtClean="0"/>
              <a:t>NATURE &amp; SCOPE OF CERTAIN TERMS USED IN THE ACT</a:t>
            </a:r>
            <a:endParaRPr lang="en-IN" u="sng"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IN" u="sng" dirty="0" smtClean="0"/>
              <a:t>INDUSTRY [SN.2(J)]</a:t>
            </a:r>
          </a:p>
          <a:p>
            <a:pPr marL="514350" indent="-514350">
              <a:buFont typeface="+mj-lt"/>
              <a:buAutoNum type="arabicParenR"/>
            </a:pPr>
            <a:r>
              <a:rPr lang="en-IN" dirty="0" smtClean="0"/>
              <a:t>A new definition was introduced in 1984 , But the same has not been notified for implementation .</a:t>
            </a:r>
          </a:p>
          <a:p>
            <a:pPr marL="514350" indent="-514350">
              <a:buFont typeface="+mj-lt"/>
              <a:buAutoNum type="arabicParenR"/>
            </a:pPr>
            <a:r>
              <a:rPr lang="en-IN" dirty="0" smtClean="0"/>
              <a:t>The scope of the old definition was amplified by the supreme court in the Bangalore water supply case [1978(2)SCC213] .</a:t>
            </a:r>
          </a:p>
          <a:p>
            <a:pPr marL="514350" indent="-514350">
              <a:buFont typeface="+mj-lt"/>
              <a:buAutoNum type="arabicParenR"/>
            </a:pPr>
            <a:r>
              <a:rPr lang="en-IN" dirty="0" smtClean="0"/>
              <a:t>For becoming industry following ingredients should combine:</a:t>
            </a:r>
            <a:br>
              <a:rPr lang="en-IN" dirty="0" smtClean="0"/>
            </a:br>
            <a:r>
              <a:rPr lang="en-IN" dirty="0" smtClean="0"/>
              <a:t>Systematic Activity + Organised Cooperation between employer &amp; Employees + For Production and/or Distribution of Goods &amp; Services + For Satisfying Human Needs.</a:t>
            </a:r>
          </a:p>
          <a:p>
            <a:pPr marL="514350" indent="-514350">
              <a:buFont typeface="+mj-lt"/>
              <a:buAutoNum type="arabicParenR"/>
            </a:pPr>
            <a:r>
              <a:rPr lang="en-IN" dirty="0" smtClean="0"/>
              <a:t>However the following are excluded from the term Industry:</a:t>
            </a:r>
          </a:p>
          <a:p>
            <a:pPr marL="971550" lvl="1" indent="-514350">
              <a:buFont typeface="+mj-lt"/>
              <a:buAutoNum type="alphaLcParenR"/>
            </a:pPr>
            <a:r>
              <a:rPr lang="en-IN" sz="2600" dirty="0" smtClean="0"/>
              <a:t>Sovereign Functions of the Government.</a:t>
            </a:r>
          </a:p>
          <a:p>
            <a:pPr marL="971550" lvl="1" indent="-514350">
              <a:buFont typeface="+mj-lt"/>
              <a:buAutoNum type="alphaLcParenR"/>
            </a:pPr>
            <a:r>
              <a:rPr lang="en-IN" sz="2600" dirty="0" smtClean="0"/>
              <a:t>Spiritual and Religious activities geared towards achieving Celestial Bliss for Humans.</a:t>
            </a:r>
          </a:p>
        </p:txBody>
      </p:sp>
    </p:spTree>
    <p:extLst>
      <p:ext uri="{BB962C8B-B14F-4D97-AF65-F5344CB8AC3E}">
        <p14:creationId xmlns:p14="http://schemas.microsoft.com/office/powerpoint/2010/main" xmlns="" val="2102241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Autofit/>
          </a:bodyPr>
          <a:lstStyle/>
          <a:p>
            <a:r>
              <a:rPr lang="en-IN" sz="2800" b="1" dirty="0">
                <a:latin typeface="+mn-lt"/>
              </a:rPr>
              <a:t>IV. Power of the labour courts &amp; tribunals to reduce disciplinary punishments awarded by the management [</a:t>
            </a:r>
            <a:r>
              <a:rPr lang="en-IN" sz="2800" b="1" dirty="0" smtClean="0">
                <a:latin typeface="+mn-lt"/>
              </a:rPr>
              <a:t>sec11-A]</a:t>
            </a:r>
            <a:r>
              <a:rPr lang="en-IN" sz="2800" dirty="0" smtClean="0">
                <a:latin typeface="+mn-lt"/>
              </a:rPr>
              <a:t/>
            </a:r>
            <a:br>
              <a:rPr lang="en-IN" sz="2800" dirty="0" smtClean="0">
                <a:latin typeface="+mn-lt"/>
              </a:rPr>
            </a:br>
            <a:r>
              <a:rPr lang="en-US" sz="2800" dirty="0">
                <a:latin typeface="+mn-lt"/>
              </a:rPr>
              <a:t/>
            </a:r>
            <a:br>
              <a:rPr lang="en-US" sz="2800" dirty="0">
                <a:latin typeface="+mn-lt"/>
              </a:rPr>
            </a:br>
            <a:r>
              <a:rPr lang="en-US" sz="2800" dirty="0" smtClean="0">
                <a:latin typeface="+mn-lt"/>
              </a:rPr>
              <a:t>1. </a:t>
            </a:r>
            <a:r>
              <a:rPr lang="en-IN" sz="2800" dirty="0" smtClean="0">
                <a:latin typeface="+mn-lt"/>
              </a:rPr>
              <a:t>The LC </a:t>
            </a:r>
            <a:r>
              <a:rPr lang="en-IN" sz="2800" dirty="0">
                <a:latin typeface="+mn-lt"/>
              </a:rPr>
              <a:t>&amp; IT can use this power only if the punishment </a:t>
            </a:r>
            <a:r>
              <a:rPr lang="en-IN" sz="2800" dirty="0" smtClean="0">
                <a:latin typeface="+mn-lt"/>
              </a:rPr>
              <a:t>awarded </a:t>
            </a:r>
            <a:r>
              <a:rPr lang="en-IN" sz="2800" dirty="0">
                <a:latin typeface="+mn-lt"/>
              </a:rPr>
              <a:t>is a </a:t>
            </a:r>
            <a:r>
              <a:rPr lang="en-IN" sz="2800" dirty="0" smtClean="0">
                <a:latin typeface="+mn-lt"/>
              </a:rPr>
              <a:t>DISCHARGE or DISMISSAL</a:t>
            </a:r>
            <a:br>
              <a:rPr lang="en-IN" sz="2800" dirty="0" smtClean="0">
                <a:latin typeface="+mn-lt"/>
              </a:rPr>
            </a:br>
            <a:r>
              <a:rPr lang="en-US" sz="2800" dirty="0">
                <a:latin typeface="+mn-lt"/>
              </a:rPr>
              <a:t/>
            </a:r>
            <a:br>
              <a:rPr lang="en-US" sz="2800" dirty="0">
                <a:latin typeface="+mn-lt"/>
              </a:rPr>
            </a:br>
            <a:r>
              <a:rPr lang="en-US" sz="2800" dirty="0" smtClean="0">
                <a:latin typeface="+mn-lt"/>
              </a:rPr>
              <a:t>2. </a:t>
            </a:r>
            <a:r>
              <a:rPr lang="en-IN" sz="2800" dirty="0" smtClean="0">
                <a:latin typeface="+mn-lt"/>
              </a:rPr>
              <a:t>It </a:t>
            </a:r>
            <a:r>
              <a:rPr lang="en-IN" sz="2800" dirty="0">
                <a:latin typeface="+mn-lt"/>
              </a:rPr>
              <a:t>cannot be invoked if the punishment awarded is not </a:t>
            </a:r>
            <a:r>
              <a:rPr lang="en-IN" sz="2800" dirty="0" smtClean="0">
                <a:latin typeface="+mn-lt"/>
              </a:rPr>
              <a:t>termination.</a:t>
            </a:r>
            <a:br>
              <a:rPr lang="en-IN" sz="2800" dirty="0" smtClean="0">
                <a:latin typeface="+mn-lt"/>
              </a:rPr>
            </a:br>
            <a:r>
              <a:rPr lang="en-US" sz="2800" dirty="0">
                <a:latin typeface="+mn-lt"/>
              </a:rPr>
              <a:t/>
            </a:r>
            <a:br>
              <a:rPr lang="en-US" sz="2800" dirty="0">
                <a:latin typeface="+mn-lt"/>
              </a:rPr>
            </a:br>
            <a:r>
              <a:rPr lang="en-US" sz="2800" dirty="0" smtClean="0">
                <a:latin typeface="+mn-lt"/>
              </a:rPr>
              <a:t>3. </a:t>
            </a:r>
            <a:r>
              <a:rPr lang="en-IN" sz="2800" dirty="0" smtClean="0">
                <a:latin typeface="+mn-lt"/>
              </a:rPr>
              <a:t>The </a:t>
            </a:r>
            <a:r>
              <a:rPr lang="en-IN" sz="2800" dirty="0">
                <a:latin typeface="+mn-lt"/>
              </a:rPr>
              <a:t>SC in </a:t>
            </a:r>
            <a:r>
              <a:rPr lang="en-IN" sz="2800" dirty="0" smtClean="0">
                <a:latin typeface="+mn-lt"/>
              </a:rPr>
              <a:t>South </a:t>
            </a:r>
            <a:r>
              <a:rPr lang="en-IN" sz="2800" dirty="0">
                <a:latin typeface="+mn-lt"/>
              </a:rPr>
              <a:t>India </a:t>
            </a:r>
            <a:r>
              <a:rPr lang="en-IN" sz="2800" dirty="0" smtClean="0">
                <a:latin typeface="+mn-lt"/>
              </a:rPr>
              <a:t>Cashew </a:t>
            </a:r>
            <a:r>
              <a:rPr lang="en-IN" sz="2800" dirty="0">
                <a:latin typeface="+mn-lt"/>
              </a:rPr>
              <a:t>workers case [2006(2) LLJ-772] and the Karnataka HC in Bangalore </a:t>
            </a:r>
            <a:r>
              <a:rPr lang="en-IN" sz="2800" dirty="0" smtClean="0">
                <a:latin typeface="+mn-lt"/>
              </a:rPr>
              <a:t>Metro </a:t>
            </a:r>
            <a:r>
              <a:rPr lang="en-IN" sz="2800" dirty="0">
                <a:latin typeface="+mn-lt"/>
              </a:rPr>
              <a:t>Transportation corporation case [2011(4) LLJ-400] has ruled that courts </a:t>
            </a:r>
            <a:r>
              <a:rPr lang="en-IN" sz="2800" dirty="0" smtClean="0">
                <a:latin typeface="+mn-lt"/>
              </a:rPr>
              <a:t>CAN NOT re-appreciate </a:t>
            </a:r>
            <a:r>
              <a:rPr lang="en-IN" sz="2800" dirty="0">
                <a:latin typeface="+mn-lt"/>
              </a:rPr>
              <a:t>evidence or reduce punishments in case the </a:t>
            </a:r>
            <a:r>
              <a:rPr lang="en-IN" sz="2800" dirty="0" smtClean="0">
                <a:latin typeface="+mn-lt"/>
              </a:rPr>
              <a:t>original </a:t>
            </a:r>
            <a:r>
              <a:rPr lang="en-IN" sz="2800" dirty="0">
                <a:latin typeface="+mn-lt"/>
              </a:rPr>
              <a:t>punishments awarded by management is less than termination and in non-termination cases they can interfere only if </a:t>
            </a:r>
            <a:r>
              <a:rPr lang="en-IN" sz="2800" dirty="0" smtClean="0">
                <a:latin typeface="+mn-lt"/>
              </a:rPr>
              <a:t>they </a:t>
            </a:r>
            <a:r>
              <a:rPr lang="en-IN" sz="2800" dirty="0">
                <a:latin typeface="+mn-lt"/>
              </a:rPr>
              <a:t>find: </a:t>
            </a:r>
            <a:r>
              <a:rPr lang="en-US" sz="2800" dirty="0">
                <a:latin typeface="+mn-lt"/>
              </a:rPr>
              <a:t/>
            </a:r>
            <a:br>
              <a:rPr lang="en-US" sz="2800" dirty="0">
                <a:latin typeface="+mn-lt"/>
              </a:rPr>
            </a:br>
            <a:endParaRPr lang="en-US" sz="2800" dirty="0">
              <a:latin typeface="+mn-lt"/>
            </a:endParaRPr>
          </a:p>
        </p:txBody>
      </p:sp>
    </p:spTree>
    <p:extLst>
      <p:ext uri="{BB962C8B-B14F-4D97-AF65-F5344CB8AC3E}">
        <p14:creationId xmlns:p14="http://schemas.microsoft.com/office/powerpoint/2010/main" xmlns="" val="2712503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81335"/>
          </a:xfrm>
        </p:spPr>
        <p:txBody>
          <a:bodyPr>
            <a:noAutofit/>
          </a:bodyPr>
          <a:lstStyle/>
          <a:p>
            <a:pPr lvl="0"/>
            <a:r>
              <a:rPr lang="en-IN" sz="2800" dirty="0" smtClean="0">
                <a:latin typeface="+mn-lt"/>
              </a:rPr>
              <a:t>(a) Want </a:t>
            </a:r>
            <a:r>
              <a:rPr lang="en-IN" sz="2800" dirty="0">
                <a:latin typeface="+mn-lt"/>
              </a:rPr>
              <a:t>of good </a:t>
            </a:r>
            <a:r>
              <a:rPr lang="en-IN" sz="2800" dirty="0" smtClean="0">
                <a:latin typeface="+mn-lt"/>
              </a:rPr>
              <a:t>faith, </a:t>
            </a:r>
            <a:r>
              <a:rPr lang="en-IN" sz="2800" dirty="0">
                <a:latin typeface="+mn-lt"/>
              </a:rPr>
              <a:t>victimisation or unfair labour practice resorted to by management</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(b) </a:t>
            </a:r>
            <a:r>
              <a:rPr lang="en-IN" sz="2800" dirty="0" smtClean="0">
                <a:latin typeface="+mn-lt"/>
              </a:rPr>
              <a:t>Labour </a:t>
            </a:r>
            <a:r>
              <a:rPr lang="en-IN" sz="2800" dirty="0">
                <a:latin typeface="+mn-lt"/>
              </a:rPr>
              <a:t>courts/ IT have power to cancel the dismissal orders </a:t>
            </a:r>
            <a:r>
              <a:rPr lang="en-IN" sz="2800" dirty="0" smtClean="0">
                <a:latin typeface="+mn-lt"/>
              </a:rPr>
              <a:t>and order </a:t>
            </a:r>
            <a:r>
              <a:rPr lang="en-IN" sz="2800" dirty="0">
                <a:latin typeface="+mn-lt"/>
              </a:rPr>
              <a:t>reinstatements with or without back wages &amp; consequential benefits</a:t>
            </a:r>
            <a:r>
              <a:rPr lang="en-IN" sz="2800" dirty="0" smtClean="0">
                <a:latin typeface="+mn-lt"/>
              </a:rPr>
              <a:t>.[With consequential benefits will mean as if there never was </a:t>
            </a:r>
            <a:br>
              <a:rPr lang="en-IN" sz="2800" dirty="0" smtClean="0">
                <a:latin typeface="+mn-lt"/>
              </a:rPr>
            </a:br>
            <a:r>
              <a:rPr lang="en-IN" sz="2800" dirty="0" smtClean="0">
                <a:latin typeface="+mn-lt"/>
              </a:rPr>
              <a:t> termination ]</a:t>
            </a:r>
            <a:br>
              <a:rPr lang="en-IN" sz="2800" dirty="0" smtClean="0">
                <a:latin typeface="+mn-lt"/>
              </a:rPr>
            </a:br>
            <a:r>
              <a:rPr lang="en-US" sz="2800" dirty="0">
                <a:latin typeface="+mn-lt"/>
              </a:rPr>
              <a:t/>
            </a:r>
            <a:br>
              <a:rPr lang="en-US" sz="2800" dirty="0">
                <a:latin typeface="+mn-lt"/>
              </a:rPr>
            </a:br>
            <a:r>
              <a:rPr lang="en-US" sz="2800" dirty="0" smtClean="0">
                <a:latin typeface="+mn-lt"/>
              </a:rPr>
              <a:t>(c) </a:t>
            </a:r>
            <a:r>
              <a:rPr lang="en-IN" sz="2800" dirty="0" smtClean="0">
                <a:latin typeface="+mn-lt"/>
              </a:rPr>
              <a:t>The </a:t>
            </a:r>
            <a:r>
              <a:rPr lang="en-IN" sz="2800" dirty="0">
                <a:latin typeface="+mn-lt"/>
              </a:rPr>
              <a:t>LC/IT can instead of </a:t>
            </a:r>
            <a:r>
              <a:rPr lang="en-IN" sz="2800" dirty="0" smtClean="0">
                <a:latin typeface="+mn-lt"/>
              </a:rPr>
              <a:t>reinstatement, </a:t>
            </a:r>
            <a:r>
              <a:rPr lang="en-IN" sz="2800" dirty="0">
                <a:latin typeface="+mn-lt"/>
              </a:rPr>
              <a:t>order payment of adequate compensation [ the SC in the OP Bhandari case [</a:t>
            </a:r>
            <a:r>
              <a:rPr lang="en-IN" sz="2800" dirty="0" smtClean="0">
                <a:latin typeface="+mn-lt"/>
              </a:rPr>
              <a:t>1986(53</a:t>
            </a:r>
            <a:r>
              <a:rPr lang="en-IN" sz="2800" dirty="0">
                <a:latin typeface="+mn-lt"/>
              </a:rPr>
              <a:t>) FLR752] and </a:t>
            </a:r>
            <a:r>
              <a:rPr lang="en-IN" sz="2800" dirty="0" smtClean="0">
                <a:latin typeface="+mn-lt"/>
              </a:rPr>
              <a:t>the DIVISION BENCH of Karnataka HC </a:t>
            </a:r>
            <a:r>
              <a:rPr lang="en-IN" sz="2800" dirty="0">
                <a:latin typeface="+mn-lt"/>
              </a:rPr>
              <a:t>in the Bharat Fritz Werner Case [2011(128) FLR653] has clarified that in no case can the compensation ordered be more then 40 months last drawn salary]</a:t>
            </a:r>
            <a:r>
              <a:rPr lang="en-US" sz="2800" dirty="0">
                <a:latin typeface="+mn-lt"/>
              </a:rPr>
              <a:t/>
            </a:r>
            <a:br>
              <a:rPr lang="en-US" sz="2800" dirty="0">
                <a:latin typeface="+mn-lt"/>
              </a:rPr>
            </a:br>
            <a:endParaRPr lang="en-US" sz="2800" dirty="0">
              <a:latin typeface="+mn-lt"/>
            </a:endParaRPr>
          </a:p>
        </p:txBody>
      </p:sp>
    </p:spTree>
    <p:extLst>
      <p:ext uri="{BB962C8B-B14F-4D97-AF65-F5344CB8AC3E}">
        <p14:creationId xmlns:p14="http://schemas.microsoft.com/office/powerpoint/2010/main" xmlns="" val="4234782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3914"/>
          </a:xfrm>
        </p:spPr>
        <p:txBody>
          <a:bodyPr>
            <a:noAutofit/>
          </a:bodyPr>
          <a:lstStyle/>
          <a:p>
            <a:pPr lvl="0"/>
            <a:r>
              <a:rPr lang="en-IN" sz="2800" dirty="0" smtClean="0">
                <a:latin typeface="+mn-lt"/>
              </a:rPr>
              <a:t>(d) If </a:t>
            </a:r>
            <a:r>
              <a:rPr lang="en-IN" sz="2800" dirty="0">
                <a:latin typeface="+mn-lt"/>
              </a:rPr>
              <a:t>the </a:t>
            </a:r>
            <a:r>
              <a:rPr lang="en-IN" sz="2800" dirty="0" smtClean="0">
                <a:latin typeface="+mn-lt"/>
              </a:rPr>
              <a:t>Labour </a:t>
            </a:r>
            <a:r>
              <a:rPr lang="en-IN" sz="2800" dirty="0">
                <a:latin typeface="+mn-lt"/>
              </a:rPr>
              <a:t>C</a:t>
            </a:r>
            <a:r>
              <a:rPr lang="en-IN" sz="2800" dirty="0" smtClean="0">
                <a:latin typeface="+mn-lt"/>
              </a:rPr>
              <a:t>ourt </a:t>
            </a:r>
            <a:r>
              <a:rPr lang="en-IN" sz="2800" dirty="0">
                <a:latin typeface="+mn-lt"/>
              </a:rPr>
              <a:t>comes to the conclusion that the disciplinary procedure is ok,  they cannot reduce the quantum of punishment unless they give reasons to show that the quantum of punishment is </a:t>
            </a:r>
            <a:r>
              <a:rPr lang="en-IN" sz="2800" dirty="0" smtClean="0">
                <a:latin typeface="+mn-lt"/>
              </a:rPr>
              <a:t>SHOCKINGLY DISPROPORTIONAL </a:t>
            </a:r>
            <a:r>
              <a:rPr lang="en-IN" sz="2800" dirty="0">
                <a:latin typeface="+mn-lt"/>
              </a:rPr>
              <a:t>to the gravity of the offence committed [</a:t>
            </a:r>
            <a:r>
              <a:rPr lang="en-IN" sz="2800" dirty="0" smtClean="0">
                <a:latin typeface="+mn-lt"/>
              </a:rPr>
              <a:t>see </a:t>
            </a:r>
            <a:r>
              <a:rPr lang="en-IN" sz="2800" dirty="0">
                <a:latin typeface="+mn-lt"/>
              </a:rPr>
              <a:t>SC ruling in LIC </a:t>
            </a:r>
            <a:r>
              <a:rPr lang="en-IN" sz="2800" dirty="0" err="1">
                <a:latin typeface="+mn-lt"/>
              </a:rPr>
              <a:t>vs</a:t>
            </a:r>
            <a:r>
              <a:rPr lang="en-IN" sz="2800" dirty="0">
                <a:latin typeface="+mn-lt"/>
              </a:rPr>
              <a:t> </a:t>
            </a:r>
            <a:r>
              <a:rPr lang="en-IN" sz="2800" dirty="0" err="1">
                <a:latin typeface="+mn-lt"/>
              </a:rPr>
              <a:t>Dhandapani</a:t>
            </a:r>
            <a:r>
              <a:rPr lang="en-IN" sz="2800" dirty="0">
                <a:latin typeface="+mn-lt"/>
              </a:rPr>
              <a:t> 2006(1)LLJ329</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(e) </a:t>
            </a:r>
            <a:r>
              <a:rPr lang="en-IN" sz="2800" dirty="0" smtClean="0">
                <a:latin typeface="+mn-lt"/>
              </a:rPr>
              <a:t>The </a:t>
            </a:r>
            <a:r>
              <a:rPr lang="en-IN" sz="2800" dirty="0">
                <a:latin typeface="+mn-lt"/>
              </a:rPr>
              <a:t>SC in </a:t>
            </a:r>
            <a:r>
              <a:rPr lang="en-IN" sz="2800" dirty="0" err="1" smtClean="0">
                <a:latin typeface="+mn-lt"/>
              </a:rPr>
              <a:t>U.P.S.R.T.Corporation</a:t>
            </a:r>
            <a:r>
              <a:rPr lang="en-IN" sz="2800" dirty="0" smtClean="0">
                <a:latin typeface="+mn-lt"/>
              </a:rPr>
              <a:t> </a:t>
            </a:r>
            <a:r>
              <a:rPr lang="en-IN" sz="2800" dirty="0">
                <a:latin typeface="+mn-lt"/>
              </a:rPr>
              <a:t>case [2007(3)LLJ171] &amp; </a:t>
            </a:r>
            <a:r>
              <a:rPr lang="en-IN" sz="2800" dirty="0" err="1">
                <a:latin typeface="+mn-lt"/>
              </a:rPr>
              <a:t>Charanjit</a:t>
            </a:r>
            <a:r>
              <a:rPr lang="en-IN" sz="2800" dirty="0">
                <a:latin typeface="+mn-lt"/>
              </a:rPr>
              <a:t> </a:t>
            </a:r>
            <a:r>
              <a:rPr lang="en-IN" sz="2800" dirty="0" err="1">
                <a:latin typeface="+mn-lt"/>
              </a:rPr>
              <a:t>Lamba</a:t>
            </a:r>
            <a:r>
              <a:rPr lang="en-IN" sz="2800" dirty="0">
                <a:latin typeface="+mn-lt"/>
              </a:rPr>
              <a:t> </a:t>
            </a:r>
            <a:r>
              <a:rPr lang="en-IN" sz="2800" dirty="0" err="1">
                <a:latin typeface="+mn-lt"/>
              </a:rPr>
              <a:t>vs</a:t>
            </a:r>
            <a:r>
              <a:rPr lang="en-IN" sz="2800" dirty="0">
                <a:latin typeface="+mn-lt"/>
              </a:rPr>
              <a:t> Commanding officer [2010(126)FLR989] has made it </a:t>
            </a:r>
            <a:r>
              <a:rPr lang="en-IN" sz="2800" dirty="0" smtClean="0">
                <a:latin typeface="+mn-lt"/>
              </a:rPr>
              <a:t>clear </a:t>
            </a:r>
            <a:r>
              <a:rPr lang="en-IN" sz="2800" dirty="0">
                <a:latin typeface="+mn-lt"/>
              </a:rPr>
              <a:t>that mere statements by the courts that the punishment is “shockingly disproportionate” would not be </a:t>
            </a:r>
            <a:r>
              <a:rPr lang="en-IN" sz="2800" dirty="0" smtClean="0">
                <a:latin typeface="+mn-lt"/>
              </a:rPr>
              <a:t>enough, </a:t>
            </a:r>
            <a:r>
              <a:rPr lang="en-IN" sz="2800" dirty="0">
                <a:latin typeface="+mn-lt"/>
              </a:rPr>
              <a:t>they will have to give cogent reasons for </a:t>
            </a:r>
            <a:r>
              <a:rPr lang="en-IN" sz="2800" dirty="0" smtClean="0">
                <a:latin typeface="+mn-lt"/>
              </a:rPr>
              <a:t>their </a:t>
            </a:r>
            <a:r>
              <a:rPr lang="en-IN" sz="2800" dirty="0">
                <a:latin typeface="+mn-lt"/>
              </a:rPr>
              <a:t>coming to that conclusion. If it is not a speaking order it could be challenged and got struck </a:t>
            </a:r>
            <a:r>
              <a:rPr lang="en-IN" sz="2800" dirty="0" smtClean="0">
                <a:latin typeface="+mn-lt"/>
              </a:rPr>
              <a:t>down in the High Courts.</a:t>
            </a:r>
            <a:r>
              <a:rPr lang="en-US" sz="2800" dirty="0">
                <a:latin typeface="+mn-lt"/>
              </a:rPr>
              <a:t/>
            </a:r>
            <a:br>
              <a:rPr lang="en-US" sz="2800" dirty="0">
                <a:latin typeface="+mn-lt"/>
              </a:rPr>
            </a:br>
            <a:endParaRPr lang="en-US" sz="2800" dirty="0">
              <a:latin typeface="+mn-lt"/>
            </a:endParaRPr>
          </a:p>
        </p:txBody>
      </p:sp>
    </p:spTree>
    <p:extLst>
      <p:ext uri="{BB962C8B-B14F-4D97-AF65-F5344CB8AC3E}">
        <p14:creationId xmlns:p14="http://schemas.microsoft.com/office/powerpoint/2010/main" xmlns="" val="241206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17311"/>
          </a:xfrm>
        </p:spPr>
        <p:txBody>
          <a:bodyPr>
            <a:noAutofit/>
          </a:bodyPr>
          <a:lstStyle/>
          <a:p>
            <a:r>
              <a:rPr lang="en-IN" sz="2800" b="1" dirty="0">
                <a:latin typeface="+mn-lt"/>
              </a:rPr>
              <a:t>V</a:t>
            </a:r>
            <a:r>
              <a:rPr lang="en-IN" sz="2800" b="1" dirty="0" smtClean="0">
                <a:latin typeface="+mn-lt"/>
              </a:rPr>
              <a:t>.   </a:t>
            </a:r>
            <a:r>
              <a:rPr lang="en-IN" sz="2800" b="1" dirty="0">
                <a:latin typeface="+mn-lt"/>
              </a:rPr>
              <a:t>Can the management challenge the Labour </a:t>
            </a:r>
            <a:r>
              <a:rPr lang="en-IN" sz="2800" b="1" dirty="0" smtClean="0">
                <a:latin typeface="+mn-lt"/>
              </a:rPr>
              <a:t>court’s </a:t>
            </a:r>
            <a:r>
              <a:rPr lang="en-IN" sz="2800" b="1" dirty="0">
                <a:latin typeface="+mn-lt"/>
              </a:rPr>
              <a:t>orders for reinstatement in the </a:t>
            </a:r>
            <a:r>
              <a:rPr lang="en-IN" sz="2800" b="1" dirty="0" smtClean="0">
                <a:latin typeface="+mn-lt"/>
              </a:rPr>
              <a:t>High </a:t>
            </a:r>
            <a:r>
              <a:rPr lang="en-IN" sz="2800" b="1" dirty="0">
                <a:latin typeface="+mn-lt"/>
              </a:rPr>
              <a:t>C</a:t>
            </a:r>
            <a:r>
              <a:rPr lang="en-IN" sz="2800" b="1" dirty="0" smtClean="0">
                <a:latin typeface="+mn-lt"/>
              </a:rPr>
              <a:t>ourts </a:t>
            </a:r>
            <a:r>
              <a:rPr lang="en-IN" sz="2800" b="1" dirty="0">
                <a:latin typeface="+mn-lt"/>
              </a:rPr>
              <a:t>[</a:t>
            </a:r>
            <a:r>
              <a:rPr lang="en-IN" sz="2800" b="1" dirty="0" smtClean="0">
                <a:latin typeface="+mn-lt"/>
              </a:rPr>
              <a:t>sec17B]</a:t>
            </a:r>
            <a:br>
              <a:rPr lang="en-IN" sz="2800" b="1" dirty="0" smtClean="0">
                <a:latin typeface="+mn-lt"/>
              </a:rPr>
            </a:br>
            <a:r>
              <a:rPr lang="en-US" sz="2800" dirty="0">
                <a:latin typeface="+mn-lt"/>
              </a:rPr>
              <a:t/>
            </a:r>
            <a:br>
              <a:rPr lang="en-US" sz="2800" dirty="0">
                <a:latin typeface="+mn-lt"/>
              </a:rPr>
            </a:br>
            <a:r>
              <a:rPr lang="en-US" sz="2800" dirty="0" smtClean="0">
                <a:latin typeface="+mn-lt"/>
              </a:rPr>
              <a:t>(</a:t>
            </a:r>
            <a:r>
              <a:rPr lang="en-IN" sz="2800" dirty="0" smtClean="0">
                <a:latin typeface="+mn-lt"/>
              </a:rPr>
              <a:t>a) </a:t>
            </a:r>
            <a:r>
              <a:rPr lang="en-IN" sz="2800" dirty="0">
                <a:latin typeface="+mn-lt"/>
              </a:rPr>
              <a:t>Though sec 17(2) of the ID Act says that the awards/orders of the LC &amp; ITS are final and shall not be challenged. It can be challenged in the high courts under article 226 of the constitution</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a:t>
            </a:r>
            <a:r>
              <a:rPr lang="en-IN" sz="2800" dirty="0" smtClean="0">
                <a:latin typeface="+mn-lt"/>
              </a:rPr>
              <a:t>b) </a:t>
            </a:r>
            <a:r>
              <a:rPr lang="en-IN" sz="2800" dirty="0">
                <a:latin typeface="+mn-lt"/>
              </a:rPr>
              <a:t>High courts cannot accept the challenge if it is to challenge it on “mistake of facts</a:t>
            </a:r>
            <a:r>
              <a:rPr lang="en-IN" sz="2800" dirty="0" smtClean="0">
                <a:latin typeface="+mn-lt"/>
              </a:rPr>
              <a:t>”.</a:t>
            </a:r>
            <a:br>
              <a:rPr lang="en-IN" sz="2800" dirty="0" smtClean="0">
                <a:latin typeface="+mn-lt"/>
              </a:rPr>
            </a:br>
            <a:r>
              <a:rPr lang="en-US" sz="2800" dirty="0">
                <a:latin typeface="+mn-lt"/>
              </a:rPr>
              <a:t/>
            </a:r>
            <a:br>
              <a:rPr lang="en-US" sz="2800" dirty="0">
                <a:latin typeface="+mn-lt"/>
              </a:rPr>
            </a:br>
            <a:r>
              <a:rPr lang="en-US" sz="2800" dirty="0" smtClean="0">
                <a:latin typeface="+mn-lt"/>
              </a:rPr>
              <a:t>(c</a:t>
            </a:r>
            <a:r>
              <a:rPr lang="en-IN" sz="2800" dirty="0" smtClean="0">
                <a:latin typeface="+mn-lt"/>
              </a:rPr>
              <a:t>) Challenge </a:t>
            </a:r>
            <a:r>
              <a:rPr lang="en-IN" sz="2800" dirty="0">
                <a:latin typeface="+mn-lt"/>
              </a:rPr>
              <a:t>can be taken up </a:t>
            </a:r>
            <a:r>
              <a:rPr lang="en-IN" sz="2800" dirty="0" smtClean="0">
                <a:latin typeface="+mn-lt"/>
              </a:rPr>
              <a:t>only </a:t>
            </a:r>
            <a:r>
              <a:rPr lang="en-IN" sz="2800" dirty="0">
                <a:latin typeface="+mn-lt"/>
              </a:rPr>
              <a:t>if there is scope for </a:t>
            </a:r>
            <a:r>
              <a:rPr lang="en-IN" sz="2800" dirty="0" smtClean="0">
                <a:latin typeface="+mn-lt"/>
              </a:rPr>
              <a:t>arguing, there </a:t>
            </a:r>
            <a:r>
              <a:rPr lang="en-IN" sz="2800" dirty="0">
                <a:latin typeface="+mn-lt"/>
              </a:rPr>
              <a:t>is “Mistake Of </a:t>
            </a:r>
            <a:r>
              <a:rPr lang="en-IN" sz="2800" dirty="0" smtClean="0">
                <a:latin typeface="+mn-lt"/>
              </a:rPr>
              <a:t>Law” in the lower court’s judgment.</a:t>
            </a:r>
            <a:r>
              <a:rPr lang="en-US" sz="2800" dirty="0">
                <a:latin typeface="+mn-lt"/>
              </a:rPr>
              <a:t/>
            </a:r>
            <a:br>
              <a:rPr lang="en-US" sz="2800" dirty="0">
                <a:latin typeface="+mn-lt"/>
              </a:rPr>
            </a:br>
            <a:endParaRPr lang="en-US" sz="2800" dirty="0">
              <a:latin typeface="+mn-lt"/>
            </a:endParaRPr>
          </a:p>
        </p:txBody>
      </p:sp>
    </p:spTree>
    <p:extLst>
      <p:ext uri="{BB962C8B-B14F-4D97-AF65-F5344CB8AC3E}">
        <p14:creationId xmlns:p14="http://schemas.microsoft.com/office/powerpoint/2010/main" xmlns="" val="905568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8254"/>
          </a:xfrm>
        </p:spPr>
        <p:txBody>
          <a:bodyPr>
            <a:noAutofit/>
          </a:bodyPr>
          <a:lstStyle/>
          <a:p>
            <a:r>
              <a:rPr lang="en-IN" sz="3200" dirty="0" smtClean="0">
                <a:latin typeface="+mn-lt"/>
              </a:rPr>
              <a:t>(d) </a:t>
            </a:r>
            <a:r>
              <a:rPr lang="en-IN" sz="3200" dirty="0">
                <a:latin typeface="+mn-lt"/>
              </a:rPr>
              <a:t>If mistake of law is </a:t>
            </a:r>
            <a:r>
              <a:rPr lang="en-IN" sz="3200" dirty="0" smtClean="0">
                <a:latin typeface="+mn-lt"/>
              </a:rPr>
              <a:t>established, </a:t>
            </a:r>
            <a:r>
              <a:rPr lang="en-IN" sz="3200" dirty="0">
                <a:latin typeface="+mn-lt"/>
              </a:rPr>
              <a:t>HC will send the case back to the LC to take a </a:t>
            </a:r>
            <a:r>
              <a:rPr lang="en-IN" sz="3200" dirty="0" smtClean="0">
                <a:latin typeface="+mn-lt"/>
              </a:rPr>
              <a:t>fresh a </a:t>
            </a:r>
            <a:r>
              <a:rPr lang="en-IN" sz="3200" dirty="0">
                <a:latin typeface="+mn-lt"/>
              </a:rPr>
              <a:t>decision based on the correct law</a:t>
            </a:r>
            <a:r>
              <a:rPr lang="en-IN" sz="3200" dirty="0" smtClean="0">
                <a:latin typeface="+mn-lt"/>
              </a:rPr>
              <a:t>.</a:t>
            </a:r>
            <a:br>
              <a:rPr lang="en-IN" sz="3200" dirty="0" smtClean="0">
                <a:latin typeface="+mn-lt"/>
              </a:rPr>
            </a:br>
            <a:r>
              <a:rPr lang="en-US" sz="3200" dirty="0">
                <a:latin typeface="+mn-lt"/>
              </a:rPr>
              <a:t/>
            </a:r>
            <a:br>
              <a:rPr lang="en-US" sz="3200" dirty="0">
                <a:latin typeface="+mn-lt"/>
              </a:rPr>
            </a:br>
            <a:r>
              <a:rPr lang="en-US" sz="3200" dirty="0" smtClean="0">
                <a:latin typeface="+mn-lt"/>
              </a:rPr>
              <a:t>(</a:t>
            </a:r>
            <a:r>
              <a:rPr lang="en-IN" sz="3200" dirty="0" smtClean="0">
                <a:latin typeface="+mn-lt"/>
              </a:rPr>
              <a:t>e) </a:t>
            </a:r>
            <a:r>
              <a:rPr lang="en-IN" sz="3200" dirty="0">
                <a:latin typeface="+mn-lt"/>
              </a:rPr>
              <a:t>In case the management </a:t>
            </a:r>
            <a:r>
              <a:rPr lang="en-IN" sz="3200" dirty="0" smtClean="0">
                <a:latin typeface="+mn-lt"/>
              </a:rPr>
              <a:t>decides </a:t>
            </a:r>
            <a:r>
              <a:rPr lang="en-IN" sz="3200" dirty="0">
                <a:latin typeface="+mn-lt"/>
              </a:rPr>
              <a:t>to challenge the reinstatement order of the LC in </a:t>
            </a:r>
            <a:r>
              <a:rPr lang="en-IN" sz="3200" dirty="0" smtClean="0">
                <a:latin typeface="+mn-lt"/>
              </a:rPr>
              <a:t>the </a:t>
            </a:r>
            <a:r>
              <a:rPr lang="en-IN" sz="3200" dirty="0">
                <a:latin typeface="+mn-lt"/>
              </a:rPr>
              <a:t>HC the management will have to pay the </a:t>
            </a:r>
            <a:r>
              <a:rPr lang="en-IN" sz="3200" dirty="0" smtClean="0">
                <a:latin typeface="+mn-lt"/>
              </a:rPr>
              <a:t>workman the LAST DRAWN WAGES till </a:t>
            </a:r>
            <a:r>
              <a:rPr lang="en-IN" sz="3200" dirty="0">
                <a:latin typeface="+mn-lt"/>
              </a:rPr>
              <a:t>the disposal of the case by the </a:t>
            </a:r>
            <a:r>
              <a:rPr lang="en-IN" sz="3200" dirty="0" smtClean="0">
                <a:latin typeface="+mn-lt"/>
              </a:rPr>
              <a:t>High </a:t>
            </a:r>
            <a:r>
              <a:rPr lang="en-IN" sz="3200" dirty="0">
                <a:latin typeface="+mn-lt"/>
              </a:rPr>
              <a:t>court [</a:t>
            </a:r>
            <a:r>
              <a:rPr lang="en-IN" sz="3200" dirty="0" smtClean="0">
                <a:latin typeface="+mn-lt"/>
              </a:rPr>
              <a:t>if in the mean time </a:t>
            </a:r>
            <a:r>
              <a:rPr lang="en-IN" sz="3200" dirty="0">
                <a:latin typeface="+mn-lt"/>
              </a:rPr>
              <a:t>superannuation takes place, payment can be discontinued from that </a:t>
            </a:r>
            <a:r>
              <a:rPr lang="en-IN" sz="3200" dirty="0" smtClean="0">
                <a:latin typeface="+mn-lt"/>
              </a:rPr>
              <a:t>date]</a:t>
            </a:r>
            <a:r>
              <a:rPr lang="en-US" sz="3200" dirty="0">
                <a:latin typeface="+mn-lt"/>
              </a:rPr>
              <a:t/>
            </a:r>
            <a:br>
              <a:rPr lang="en-US" sz="3200" dirty="0">
                <a:latin typeface="+mn-lt"/>
              </a:rPr>
            </a:br>
            <a:endParaRPr lang="en-US" sz="3200" dirty="0">
              <a:latin typeface="+mn-lt"/>
            </a:endParaRPr>
          </a:p>
        </p:txBody>
      </p:sp>
    </p:spTree>
    <p:extLst>
      <p:ext uri="{BB962C8B-B14F-4D97-AF65-F5344CB8AC3E}">
        <p14:creationId xmlns:p14="http://schemas.microsoft.com/office/powerpoint/2010/main" xmlns="" val="2922792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76869"/>
          </a:xfrm>
        </p:spPr>
        <p:txBody>
          <a:bodyPr>
            <a:noAutofit/>
          </a:bodyPr>
          <a:lstStyle/>
          <a:p>
            <a:r>
              <a:rPr lang="en-IN" sz="3200" dirty="0" smtClean="0">
                <a:latin typeface="+mn-lt"/>
              </a:rPr>
              <a:t>(f) </a:t>
            </a:r>
            <a:r>
              <a:rPr lang="en-IN" sz="3200" dirty="0">
                <a:latin typeface="+mn-lt"/>
              </a:rPr>
              <a:t>The rate of “Last Drawn Wages” will not undergo change during the HC trial even if there is pay revision or annual increments are drawn by other workmen. [</a:t>
            </a:r>
            <a:r>
              <a:rPr lang="en-IN" sz="3200" dirty="0" smtClean="0">
                <a:latin typeface="+mn-lt"/>
              </a:rPr>
              <a:t>see </a:t>
            </a:r>
            <a:r>
              <a:rPr lang="en-IN" sz="3200" dirty="0">
                <a:latin typeface="+mn-lt"/>
              </a:rPr>
              <a:t>SC ruling in D</a:t>
            </a:r>
            <a:r>
              <a:rPr lang="en-IN" sz="3200" dirty="0" smtClean="0">
                <a:latin typeface="+mn-lt"/>
              </a:rPr>
              <a:t>ena </a:t>
            </a:r>
            <a:r>
              <a:rPr lang="en-IN" sz="3200" dirty="0">
                <a:latin typeface="+mn-lt"/>
              </a:rPr>
              <a:t>bank case 1999(2) </a:t>
            </a:r>
            <a:r>
              <a:rPr lang="en-IN" sz="3200" dirty="0" smtClean="0">
                <a:latin typeface="+mn-lt"/>
              </a:rPr>
              <a:t>SCC </a:t>
            </a:r>
            <a:r>
              <a:rPr lang="en-IN" sz="3200" dirty="0">
                <a:latin typeface="+mn-lt"/>
              </a:rPr>
              <a:t>106 &amp; </a:t>
            </a:r>
            <a:r>
              <a:rPr lang="en-IN" sz="3200" dirty="0" err="1">
                <a:latin typeface="+mn-lt"/>
              </a:rPr>
              <a:t>R</a:t>
            </a:r>
            <a:r>
              <a:rPr lang="en-IN" sz="3200" dirty="0" err="1" smtClean="0">
                <a:latin typeface="+mn-lt"/>
              </a:rPr>
              <a:t>ajaram</a:t>
            </a:r>
            <a:r>
              <a:rPr lang="en-IN" sz="3200" dirty="0" smtClean="0">
                <a:latin typeface="+mn-lt"/>
              </a:rPr>
              <a:t> </a:t>
            </a:r>
            <a:r>
              <a:rPr lang="en-IN" sz="3200" dirty="0">
                <a:latin typeface="+mn-lt"/>
              </a:rPr>
              <a:t>M</a:t>
            </a:r>
            <a:r>
              <a:rPr lang="en-IN" sz="3200" dirty="0" smtClean="0">
                <a:latin typeface="+mn-lt"/>
              </a:rPr>
              <a:t>aize </a:t>
            </a:r>
            <a:r>
              <a:rPr lang="en-IN" sz="3200" dirty="0">
                <a:latin typeface="+mn-lt"/>
              </a:rPr>
              <a:t>case 1999 </a:t>
            </a:r>
            <a:r>
              <a:rPr lang="en-IN" sz="3200" dirty="0" smtClean="0">
                <a:latin typeface="+mn-lt"/>
              </a:rPr>
              <a:t>SCC(L&amp;S)641]</a:t>
            </a:r>
            <a:br>
              <a:rPr lang="en-IN" sz="3200" dirty="0" smtClean="0">
                <a:latin typeface="+mn-lt"/>
              </a:rPr>
            </a:br>
            <a:r>
              <a:rPr lang="en-US" sz="3200" dirty="0">
                <a:latin typeface="+mn-lt"/>
              </a:rPr>
              <a:t/>
            </a:r>
            <a:br>
              <a:rPr lang="en-US" sz="3200" dirty="0">
                <a:latin typeface="+mn-lt"/>
              </a:rPr>
            </a:br>
            <a:r>
              <a:rPr lang="en-US" sz="3200" dirty="0" smtClean="0">
                <a:latin typeface="+mn-lt"/>
              </a:rPr>
              <a:t>(</a:t>
            </a:r>
            <a:r>
              <a:rPr lang="en-IN" sz="3200" dirty="0" smtClean="0">
                <a:latin typeface="+mn-lt"/>
              </a:rPr>
              <a:t>g) </a:t>
            </a:r>
            <a:r>
              <a:rPr lang="en-IN" sz="3200" dirty="0">
                <a:latin typeface="+mn-lt"/>
              </a:rPr>
              <a:t>The payment </a:t>
            </a:r>
            <a:r>
              <a:rPr lang="en-IN" sz="3200" dirty="0" smtClean="0">
                <a:latin typeface="+mn-lt"/>
              </a:rPr>
              <a:t>under sec 17-B </a:t>
            </a:r>
            <a:r>
              <a:rPr lang="en-IN" sz="3200" dirty="0">
                <a:latin typeface="+mn-lt"/>
              </a:rPr>
              <a:t>is not payable </a:t>
            </a:r>
            <a:r>
              <a:rPr lang="en-IN" sz="3200" dirty="0" smtClean="0">
                <a:latin typeface="+mn-lt"/>
              </a:rPr>
              <a:t>if </a:t>
            </a:r>
            <a:r>
              <a:rPr lang="en-IN" sz="3200" dirty="0">
                <a:latin typeface="+mn-lt"/>
              </a:rPr>
              <a:t>the dismissed workman is gainfully employed in some other establishment during the HC trial period. [sec Kerala HC ruling in south India workers congress 2010(1) LLJ 276 &amp; Delhi HC ruling in </a:t>
            </a:r>
            <a:r>
              <a:rPr lang="en-IN" sz="3200" dirty="0" err="1">
                <a:latin typeface="+mn-lt"/>
              </a:rPr>
              <a:t>Sathya</a:t>
            </a:r>
            <a:r>
              <a:rPr lang="en-IN" sz="3200" dirty="0">
                <a:latin typeface="+mn-lt"/>
              </a:rPr>
              <a:t> </a:t>
            </a:r>
            <a:r>
              <a:rPr lang="en-IN" sz="3200" dirty="0" err="1">
                <a:latin typeface="+mn-lt"/>
              </a:rPr>
              <a:t>Sai</a:t>
            </a:r>
            <a:r>
              <a:rPr lang="en-IN" sz="3200" dirty="0">
                <a:latin typeface="+mn-lt"/>
              </a:rPr>
              <a:t> </a:t>
            </a:r>
            <a:r>
              <a:rPr lang="en-IN" sz="3200" dirty="0" err="1">
                <a:latin typeface="+mn-lt"/>
              </a:rPr>
              <a:t>Vidya</a:t>
            </a:r>
            <a:r>
              <a:rPr lang="en-IN" sz="3200" dirty="0">
                <a:latin typeface="+mn-lt"/>
              </a:rPr>
              <a:t> </a:t>
            </a:r>
            <a:r>
              <a:rPr lang="en-IN" sz="3200" dirty="0" err="1">
                <a:latin typeface="+mn-lt"/>
              </a:rPr>
              <a:t>Vihar</a:t>
            </a:r>
            <a:r>
              <a:rPr lang="en-IN" sz="3200" dirty="0">
                <a:latin typeface="+mn-lt"/>
              </a:rPr>
              <a:t> 2010(2)LLJ249</a:t>
            </a:r>
            <a:endParaRPr lang="en-US" sz="3200" dirty="0">
              <a:latin typeface="+mn-lt"/>
            </a:endParaRPr>
          </a:p>
        </p:txBody>
      </p:sp>
    </p:spTree>
    <p:extLst>
      <p:ext uri="{BB962C8B-B14F-4D97-AF65-F5344CB8AC3E}">
        <p14:creationId xmlns:p14="http://schemas.microsoft.com/office/powerpoint/2010/main" xmlns="" val="3440358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5911"/>
            <a:ext cx="9144000" cy="1146219"/>
          </a:xfrm>
        </p:spPr>
        <p:txBody>
          <a:bodyPr>
            <a:normAutofit fontScale="90000"/>
          </a:bodyPr>
          <a:lstStyle/>
          <a:p>
            <a:r>
              <a:rPr lang="en-US" sz="2800" b="1" dirty="0" smtClean="0"/>
              <a:t>VI  Determination of Legality &amp; Illegality of Strikes &amp; Lock outs </a:t>
            </a:r>
            <a:br>
              <a:rPr lang="en-US" sz="2800" b="1" dirty="0" smtClean="0"/>
            </a:br>
            <a:r>
              <a:rPr lang="en-US" sz="2800" b="1" dirty="0" smtClean="0"/>
              <a:t>[</a:t>
            </a:r>
            <a:r>
              <a:rPr lang="en-US" sz="2800" b="1" dirty="0" err="1" smtClean="0"/>
              <a:t>Sn</a:t>
            </a:r>
            <a:r>
              <a:rPr lang="en-US" sz="2800" b="1" dirty="0" smtClean="0"/>
              <a:t>: 22,23,24,26,27,28]</a:t>
            </a:r>
            <a:endParaRPr lang="en-US" sz="2800" b="1" dirty="0"/>
          </a:p>
        </p:txBody>
      </p:sp>
      <p:sp>
        <p:nvSpPr>
          <p:cNvPr id="3" name="Subtitle 2"/>
          <p:cNvSpPr>
            <a:spLocks noGrp="1"/>
          </p:cNvSpPr>
          <p:nvPr>
            <p:ph type="subTitle" idx="1"/>
          </p:nvPr>
        </p:nvSpPr>
        <p:spPr>
          <a:xfrm>
            <a:off x="1524000" y="1571223"/>
            <a:ext cx="9144000" cy="3686577"/>
          </a:xfrm>
        </p:spPr>
        <p:txBody>
          <a:bodyPr/>
          <a:lstStyle/>
          <a:p>
            <a:endParaRPr lang="en-US" dirty="0"/>
          </a:p>
        </p:txBody>
      </p:sp>
      <p:graphicFrame>
        <p:nvGraphicFramePr>
          <p:cNvPr id="8" name="Table 7"/>
          <p:cNvGraphicFramePr>
            <a:graphicFrameLocks noGrp="1"/>
          </p:cNvGraphicFramePr>
          <p:nvPr>
            <p:extLst/>
          </p:nvPr>
        </p:nvGraphicFramePr>
        <p:xfrm>
          <a:off x="1004553" y="1571223"/>
          <a:ext cx="9929610" cy="4739425"/>
        </p:xfrm>
        <a:graphic>
          <a:graphicData uri="http://schemas.openxmlformats.org/drawingml/2006/table">
            <a:tbl>
              <a:tblPr>
                <a:tableStyleId>{5C22544A-7EE6-4342-B048-85BDC9FD1C3A}</a:tableStyleId>
              </a:tblPr>
              <a:tblGrid>
                <a:gridCol w="3515228"/>
                <a:gridCol w="3329500"/>
                <a:gridCol w="3084882"/>
              </a:tblGrid>
              <a:tr h="680065">
                <a:tc>
                  <a:txBody>
                    <a:bodyPr/>
                    <a:lstStyle/>
                    <a:p>
                      <a:pPr algn="ctr" fontAlgn="b"/>
                      <a:r>
                        <a:rPr lang="en-US" sz="2000" b="1" u="none" strike="noStrike" dirty="0">
                          <a:solidFill>
                            <a:srgbClr val="C00000"/>
                          </a:solidFill>
                          <a:effectLst/>
                        </a:rPr>
                        <a:t>Factors To Be Considered</a:t>
                      </a:r>
                      <a:endParaRPr lang="en-US" sz="2000" b="1" i="0" u="none" strike="noStrike" dirty="0">
                        <a:solidFill>
                          <a:srgbClr val="C00000"/>
                        </a:solidFill>
                        <a:effectLst/>
                        <a:latin typeface="Calibri" panose="020F0502020204030204" pitchFamily="34" charset="0"/>
                      </a:endParaRPr>
                    </a:p>
                  </a:txBody>
                  <a:tcPr marL="6437" marR="6437" marT="643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solidFill>
                            <a:srgbClr val="C00000"/>
                          </a:solidFill>
                          <a:effectLst/>
                        </a:rPr>
                        <a:t>In Public Utility Services</a:t>
                      </a:r>
                      <a:endParaRPr lang="en-US" sz="2000" b="1" i="0" u="none" strike="noStrike" dirty="0">
                        <a:solidFill>
                          <a:srgbClr val="C00000"/>
                        </a:solidFill>
                        <a:effectLst/>
                        <a:latin typeface="Calibri" panose="020F0502020204030204" pitchFamily="34" charset="0"/>
                      </a:endParaRPr>
                    </a:p>
                  </a:txBody>
                  <a:tcPr marL="6437" marR="6437" marT="643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solidFill>
                            <a:srgbClr val="C00000"/>
                          </a:solidFill>
                          <a:effectLst/>
                        </a:rPr>
                        <a:t>In Non-Public Utility Services</a:t>
                      </a:r>
                      <a:endParaRPr lang="en-US" sz="2000" b="1" i="0" u="none" strike="noStrike" dirty="0">
                        <a:solidFill>
                          <a:srgbClr val="C00000"/>
                        </a:solidFill>
                        <a:effectLst/>
                        <a:latin typeface="Calibri" panose="020F0502020204030204" pitchFamily="34" charset="0"/>
                      </a:endParaRPr>
                    </a:p>
                  </a:txBody>
                  <a:tcPr marL="6437" marR="6437" marT="643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3120">
                <a:tc>
                  <a:txBody>
                    <a:bodyPr/>
                    <a:lstStyle/>
                    <a:p>
                      <a:pPr algn="l" fontAlgn="ctr"/>
                      <a:r>
                        <a:rPr lang="en-US" sz="2000" u="none" strike="noStrike" dirty="0">
                          <a:effectLst/>
                        </a:rPr>
                        <a:t>Is issue of strike notice in form </a:t>
                      </a:r>
                      <a:r>
                        <a:rPr lang="en-US" sz="2000" u="none" strike="noStrike" dirty="0" smtClean="0">
                          <a:effectLst/>
                        </a:rPr>
                        <a:t>-O </a:t>
                      </a:r>
                      <a:r>
                        <a:rPr lang="en-US" sz="2000" u="none" strike="noStrike" dirty="0">
                          <a:effectLst/>
                        </a:rPr>
                        <a:t>or Lock out notice in Form P mandatory</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Yes (Without proper notice will be illegal</a:t>
                      </a:r>
                      <a:r>
                        <a:rPr lang="en-US" sz="2000" u="none" strike="noStrike" dirty="0" smtClean="0">
                          <a:effectLst/>
                        </a:rPr>
                        <a:t>)</a:t>
                      </a:r>
                    </a:p>
                    <a:p>
                      <a:pPr algn="ctr" fontAlgn="ctr"/>
                      <a:r>
                        <a:rPr lang="en-US" sz="2000" u="none" strike="noStrike" dirty="0" smtClean="0">
                          <a:effectLst/>
                        </a:rPr>
                        <a:t> </a:t>
                      </a:r>
                      <a:r>
                        <a:rPr lang="en-US" sz="2000" u="none" strike="noStrike" dirty="0">
                          <a:effectLst/>
                        </a:rPr>
                        <a:t>&amp; </a:t>
                      </a:r>
                      <a:r>
                        <a:rPr lang="en-US" sz="2000" u="none" strike="noStrike" dirty="0" err="1">
                          <a:effectLst/>
                        </a:rPr>
                        <a:t>Sn</a:t>
                      </a:r>
                      <a:r>
                        <a:rPr lang="en-US" sz="2000" u="none" strike="noStrike" dirty="0">
                          <a:effectLst/>
                        </a:rPr>
                        <a:t> 22(1) &amp; </a:t>
                      </a:r>
                      <a:r>
                        <a:rPr lang="en-US" sz="2000" u="none" strike="noStrike" dirty="0" err="1">
                          <a:effectLst/>
                        </a:rPr>
                        <a:t>Sn</a:t>
                      </a:r>
                      <a:r>
                        <a:rPr lang="en-US" sz="2000" u="none" strike="noStrike" dirty="0">
                          <a:effectLst/>
                        </a:rPr>
                        <a:t> 22(2)</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Not required [</a:t>
                      </a:r>
                      <a:r>
                        <a:rPr lang="en-US" sz="2000" u="none" strike="noStrike" dirty="0" err="1">
                          <a:effectLst/>
                        </a:rPr>
                        <a:t>Sn</a:t>
                      </a:r>
                      <a:r>
                        <a:rPr lang="en-US" sz="2000" u="none" strike="noStrike" dirty="0">
                          <a:effectLst/>
                        </a:rPr>
                        <a:t> 23] [Unless the </a:t>
                      </a:r>
                      <a:r>
                        <a:rPr lang="en-US" sz="2000" u="none" strike="noStrike" dirty="0" smtClean="0">
                          <a:effectLst/>
                        </a:rPr>
                        <a:t>standing order </a:t>
                      </a:r>
                      <a:r>
                        <a:rPr lang="en-US" sz="2000" u="none" strike="noStrike" dirty="0">
                          <a:effectLst/>
                        </a:rPr>
                        <a:t>or any agreement requires such notice]</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7471">
                <a:tc>
                  <a:txBody>
                    <a:bodyPr/>
                    <a:lstStyle/>
                    <a:p>
                      <a:pPr algn="l" fontAlgn="ctr"/>
                      <a:r>
                        <a:rPr lang="en-US" sz="2000" u="none" strike="noStrike">
                          <a:effectLst/>
                        </a:rPr>
                        <a:t>If indulged in during pendency of conciliation proceedings before an officer</a:t>
                      </a:r>
                      <a:endParaRPr lang="en-US" sz="2000" b="0" i="0" u="none" strike="noStrike">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Illegal [</a:t>
                      </a:r>
                      <a:r>
                        <a:rPr lang="en-US" sz="2000" u="none" strike="noStrike" dirty="0" err="1">
                          <a:effectLst/>
                        </a:rPr>
                        <a:t>Sn</a:t>
                      </a:r>
                      <a:r>
                        <a:rPr lang="en-US" sz="2000" u="none" strike="noStrike" dirty="0">
                          <a:effectLst/>
                        </a:rPr>
                        <a:t> 22(d)]</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Not Illegal [</a:t>
                      </a:r>
                      <a:r>
                        <a:rPr lang="en-US" sz="2000" u="none" strike="noStrike" dirty="0" err="1">
                          <a:effectLst/>
                        </a:rPr>
                        <a:t>Sn</a:t>
                      </a:r>
                      <a:r>
                        <a:rPr lang="en-US" sz="2000" u="none" strike="noStrike" dirty="0">
                          <a:effectLst/>
                        </a:rPr>
                        <a:t> 23 &amp; 24]</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8769">
                <a:tc>
                  <a:txBody>
                    <a:bodyPr/>
                    <a:lstStyle/>
                    <a:p>
                      <a:pPr algn="l" fontAlgn="b"/>
                      <a:r>
                        <a:rPr lang="en-US" sz="2000" u="none" strike="noStrike" dirty="0">
                          <a:effectLst/>
                        </a:rPr>
                        <a:t>If indulged in during conciliation proceedings before a Board</a:t>
                      </a:r>
                      <a:endParaRPr lang="en-US" sz="2000" b="0" i="0" u="none" strike="noStrike" dirty="0">
                        <a:solidFill>
                          <a:srgbClr val="000000"/>
                        </a:solidFill>
                        <a:effectLst/>
                        <a:latin typeface="Calibri" panose="020F0502020204030204" pitchFamily="34" charset="0"/>
                      </a:endParaRPr>
                    </a:p>
                  </a:txBody>
                  <a:tcPr marL="6437" marR="6437" marT="643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Illegal [</a:t>
                      </a:r>
                      <a:r>
                        <a:rPr lang="en-US" sz="2000" u="none" strike="noStrike" dirty="0" err="1">
                          <a:effectLst/>
                        </a:rPr>
                        <a:t>Sn</a:t>
                      </a:r>
                      <a:r>
                        <a:rPr lang="en-US" sz="2000" u="none" strike="noStrike" dirty="0">
                          <a:effectLst/>
                        </a:rPr>
                        <a:t> 23(a)]</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Illegal [</a:t>
                      </a:r>
                      <a:r>
                        <a:rPr lang="en-US" sz="2000" u="none" strike="noStrike" dirty="0" err="1">
                          <a:effectLst/>
                        </a:rPr>
                        <a:t>Sn</a:t>
                      </a:r>
                      <a:r>
                        <a:rPr lang="en-US" sz="2000" u="none" strike="noStrike" dirty="0">
                          <a:effectLst/>
                        </a:rPr>
                        <a:t> 23(a) &amp; 24]</a:t>
                      </a:r>
                      <a:endParaRPr lang="en-US" sz="2000" b="0" i="0" u="none" strike="noStrike" dirty="0">
                        <a:solidFill>
                          <a:srgbClr val="000000"/>
                        </a:solidFill>
                        <a:effectLst/>
                        <a:latin typeface="Calibri" panose="020F0502020204030204" pitchFamily="34" charset="0"/>
                      </a:endParaRP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28301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nvPr>
        </p:nvGraphicFramePr>
        <p:xfrm>
          <a:off x="838200" y="463640"/>
          <a:ext cx="10515600" cy="5718218"/>
        </p:xfrm>
        <a:graphic>
          <a:graphicData uri="http://schemas.openxmlformats.org/drawingml/2006/table">
            <a:tbl>
              <a:tblPr>
                <a:tableStyleId>{5C22544A-7EE6-4342-B048-85BDC9FD1C3A}</a:tableStyleId>
              </a:tblPr>
              <a:tblGrid>
                <a:gridCol w="3759558"/>
                <a:gridCol w="3219718"/>
                <a:gridCol w="3536324"/>
              </a:tblGrid>
              <a:tr h="493037">
                <a:tc>
                  <a:txBody>
                    <a:bodyPr/>
                    <a:lstStyle/>
                    <a:p>
                      <a:pPr algn="ctr" fontAlgn="ctr"/>
                      <a:r>
                        <a:rPr lang="en-US" sz="2000" b="1" u="none" strike="noStrike" dirty="0">
                          <a:solidFill>
                            <a:srgbClr val="C00000"/>
                          </a:solidFill>
                          <a:effectLst/>
                        </a:rPr>
                        <a:t>Factors To Be Considered</a:t>
                      </a:r>
                      <a:endParaRPr lang="en-US" sz="2000" b="1" i="0" u="none" strike="noStrike" dirty="0">
                        <a:solidFill>
                          <a:srgbClr val="C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a:solidFill>
                            <a:srgbClr val="C00000"/>
                          </a:solidFill>
                          <a:effectLst/>
                        </a:rPr>
                        <a:t>In Public Utility Services</a:t>
                      </a:r>
                      <a:endParaRPr lang="en-US" sz="2000" b="1" i="0" u="none" strike="noStrike">
                        <a:solidFill>
                          <a:srgbClr val="C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In Non-Public Utility Services</a:t>
                      </a:r>
                      <a:endParaRPr lang="en-US" sz="2000" b="1" i="0" u="none" strike="noStrike" dirty="0">
                        <a:solidFill>
                          <a:srgbClr val="C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3644">
                <a:tc>
                  <a:txBody>
                    <a:bodyPr/>
                    <a:lstStyle/>
                    <a:p>
                      <a:pPr algn="l" fontAlgn="ctr"/>
                      <a:r>
                        <a:rPr lang="en-US" sz="2000" u="none" strike="noStrike">
                          <a:effectLst/>
                        </a:rPr>
                        <a:t>If indulged in during the pendency period of adjudication &amp; arbitration proceedings</a:t>
                      </a:r>
                      <a:endParaRPr lang="en-US" sz="2000" b="0" i="0" u="none" strike="noStrike">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Illegal [</a:t>
                      </a:r>
                      <a:r>
                        <a:rPr lang="en-US" sz="2000" u="none" strike="noStrike" dirty="0" err="1">
                          <a:effectLst/>
                        </a:rPr>
                        <a:t>Sn</a:t>
                      </a:r>
                      <a:r>
                        <a:rPr lang="en-US" sz="2000" u="none" strike="noStrike" dirty="0">
                          <a:effectLst/>
                        </a:rPr>
                        <a:t> 23(b) </a:t>
                      </a:r>
                      <a:r>
                        <a:rPr lang="en-US" sz="2000" u="none" strike="noStrike" dirty="0" smtClean="0">
                          <a:effectLst/>
                        </a:rPr>
                        <a:t>&amp;(bb)]</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Illegal [</a:t>
                      </a:r>
                      <a:r>
                        <a:rPr lang="en-US" sz="2000" u="none" strike="noStrike" dirty="0" err="1">
                          <a:effectLst/>
                        </a:rPr>
                        <a:t>Sn</a:t>
                      </a:r>
                      <a:r>
                        <a:rPr lang="en-US" sz="2000" u="none" strike="noStrike" dirty="0">
                          <a:effectLst/>
                        </a:rPr>
                        <a:t> 23(b) &amp; </a:t>
                      </a:r>
                      <a:r>
                        <a:rPr lang="en-US" sz="2000" u="none" strike="noStrike" dirty="0" smtClean="0">
                          <a:effectLst/>
                        </a:rPr>
                        <a:t>(bb) </a:t>
                      </a:r>
                      <a:r>
                        <a:rPr lang="en-US" sz="2000" u="none" strike="noStrike" dirty="0">
                          <a:effectLst/>
                        </a:rPr>
                        <a:t>&amp; 24]</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4250">
                <a:tc>
                  <a:txBody>
                    <a:bodyPr/>
                    <a:lstStyle/>
                    <a:p>
                      <a:pPr algn="l" fontAlgn="ctr"/>
                      <a:r>
                        <a:rPr lang="en-US" sz="2000" u="none" strike="noStrike">
                          <a:effectLst/>
                        </a:rPr>
                        <a:t>A legally commenced strike, lock out, if continued after government issues a ban order under Sn10(3) or 10-A(4A)</a:t>
                      </a:r>
                      <a:endParaRPr lang="en-US" sz="2000" b="0" i="0" u="none" strike="noStrike">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Illegal from the date of such ban [Sn24(1)(ii</a:t>
                      </a:r>
                      <a:r>
                        <a:rPr lang="en-US" sz="2000" u="none" strike="noStrike" dirty="0" smtClean="0">
                          <a:effectLst/>
                        </a:rPr>
                        <a:t>) ]</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Illegal from the date of ban [Sn24(1)(ii</a:t>
                      </a:r>
                      <a:r>
                        <a:rPr lang="en-US" sz="2000" u="none" strike="noStrike" dirty="0" smtClean="0">
                          <a:effectLst/>
                        </a:rPr>
                        <a:t>) ]</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6295">
                <a:tc>
                  <a:txBody>
                    <a:bodyPr/>
                    <a:lstStyle/>
                    <a:p>
                      <a:pPr algn="l" fontAlgn="ctr"/>
                      <a:r>
                        <a:rPr lang="en-US" sz="2000" u="none" strike="noStrike">
                          <a:effectLst/>
                        </a:rPr>
                        <a:t>If lock out is in retaliation for an illegal strike or vice-versa</a:t>
                      </a:r>
                      <a:endParaRPr lang="en-US" sz="2000" b="0" i="0" u="none" strike="noStrike">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No notice is required and the Retaliatory strike/ lock out shall not be illegal [Sn24(3</a:t>
                      </a:r>
                      <a:r>
                        <a:rPr lang="en-US" sz="2000" u="none" strike="noStrike" dirty="0" smtClean="0">
                          <a:effectLst/>
                        </a:rPr>
                        <a:t>)] even</a:t>
                      </a:r>
                      <a:r>
                        <a:rPr lang="en-US" sz="2000" u="none" strike="noStrike" baseline="0" dirty="0" smtClean="0">
                          <a:effectLst/>
                        </a:rPr>
                        <a:t> if without notice</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No notice is required and the Retaliatory strike/ lock out shall not be illegal [Sn24(3</a:t>
                      </a:r>
                      <a:r>
                        <a:rPr lang="en-US" sz="2000" u="none" strike="noStrike" dirty="0" smtClean="0">
                          <a:effectLst/>
                        </a:rPr>
                        <a:t>)] even if without notice.</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0992">
                <a:tc>
                  <a:txBody>
                    <a:bodyPr/>
                    <a:lstStyle/>
                    <a:p>
                      <a:pPr algn="l" fontAlgn="ctr"/>
                      <a:r>
                        <a:rPr lang="en-US" sz="2000" u="none" strike="noStrike" dirty="0">
                          <a:effectLst/>
                        </a:rPr>
                        <a:t>Consequences of participating/instigating illegal strike </a:t>
                      </a:r>
                      <a:r>
                        <a:rPr lang="en-US" sz="2000" u="none" strike="noStrike" dirty="0" smtClean="0">
                          <a:effectLst/>
                        </a:rPr>
                        <a:t>or </a:t>
                      </a:r>
                      <a:r>
                        <a:rPr lang="en-US" sz="2000" u="none" strike="noStrike" dirty="0">
                          <a:effectLst/>
                        </a:rPr>
                        <a:t>/lock out</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Punishable under </a:t>
                      </a:r>
                      <a:r>
                        <a:rPr lang="en-US" sz="2000" u="none" strike="noStrike" dirty="0" err="1" smtClean="0">
                          <a:effectLst/>
                        </a:rPr>
                        <a:t>Sn</a:t>
                      </a:r>
                      <a:r>
                        <a:rPr lang="en-US" sz="2000" u="none" strike="noStrike" dirty="0" smtClean="0">
                          <a:effectLst/>
                        </a:rPr>
                        <a:t>. </a:t>
                      </a:r>
                      <a:r>
                        <a:rPr lang="en-US" sz="2000" u="none" strike="noStrike" dirty="0">
                          <a:effectLst/>
                        </a:rPr>
                        <a:t>27</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Punishable under </a:t>
                      </a:r>
                      <a:r>
                        <a:rPr lang="en-US" sz="2000" u="none" strike="noStrike" dirty="0" err="1" smtClean="0">
                          <a:effectLst/>
                        </a:rPr>
                        <a:t>Sn</a:t>
                      </a:r>
                      <a:r>
                        <a:rPr lang="en-US" sz="2000" u="none" strike="noStrike" dirty="0" smtClean="0">
                          <a:effectLst/>
                        </a:rPr>
                        <a:t>. </a:t>
                      </a:r>
                      <a:r>
                        <a:rPr lang="en-US" sz="2000" u="none" strike="noStrike" dirty="0">
                          <a:effectLst/>
                        </a:rPr>
                        <a:t>27</a:t>
                      </a:r>
                      <a:endParaRPr lang="en-US" sz="2000" b="0" i="0" u="none" strike="noStrike" dirty="0">
                        <a:solidFill>
                          <a:srgbClr val="000000"/>
                        </a:solidFill>
                        <a:effectLst/>
                        <a:latin typeface="Calibri" panose="020F0502020204030204" pitchFamily="34" charset="0"/>
                      </a:endParaRPr>
                    </a:p>
                  </a:txBody>
                  <a:tcPr marL="3868" marR="3868" marT="38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76675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34096" y="605307"/>
            <a:ext cx="10619703" cy="5571656"/>
          </a:xfrm>
        </p:spPr>
        <p:txBody>
          <a:bodyPr>
            <a:normAutofit lnSpcReduction="10000"/>
          </a:bodyPr>
          <a:lstStyle/>
          <a:p>
            <a:pPr marL="514350" indent="-514350">
              <a:buFont typeface="+mj-lt"/>
              <a:buAutoNum type="arabicParenR"/>
            </a:pPr>
            <a:r>
              <a:rPr lang="en-IN" dirty="0" smtClean="0"/>
              <a:t>Can the restrictions on strike in public utility services under 22(1) be invoked on the striking contract workmen [who are not employees of the principal employer] by the principal employer has been answered in the affirmative by Karnataka H.C in IOC v/s Petroleum workers union[2013(137)FLR 875]</a:t>
            </a:r>
          </a:p>
          <a:p>
            <a:pPr marL="514350" indent="-514350">
              <a:buFont typeface="+mj-lt"/>
              <a:buAutoNum type="arabicParenR"/>
            </a:pPr>
            <a:r>
              <a:rPr lang="en-IN" dirty="0" smtClean="0"/>
              <a:t>Normally provisions of the I.D Act are not applicable to non-workmen [Managers &amp; Supervisors] But the restrictions on strike under Sn 22(1) apply to all categories of employees including   managers &amp; supervisors and even they can be punished under Sn26 for going on illegal strike. [see Delhi HC ruling in Indian Oil Corporation V/s Officer Association [2000(85)FLR144]</a:t>
            </a:r>
          </a:p>
          <a:p>
            <a:pPr marL="514350" indent="-514350">
              <a:buFont typeface="+mj-lt"/>
              <a:buAutoNum type="arabicParenR"/>
            </a:pPr>
            <a:r>
              <a:rPr lang="en-IN" dirty="0"/>
              <a:t>I</a:t>
            </a:r>
            <a:r>
              <a:rPr lang="en-IN" dirty="0" smtClean="0"/>
              <a:t>n Syndicate bank case[ 1994(2)LLT 836] The Supreme court held that workmen on a legal strike  would be eligible to claim wages only if they establish in the labour court that their strike was both legal &amp; justified.</a:t>
            </a:r>
            <a:endParaRPr lang="en-IN" dirty="0"/>
          </a:p>
        </p:txBody>
      </p:sp>
    </p:spTree>
    <p:extLst>
      <p:ext uri="{BB962C8B-B14F-4D97-AF65-F5344CB8AC3E}">
        <p14:creationId xmlns:p14="http://schemas.microsoft.com/office/powerpoint/2010/main" xmlns="" val="15780585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443" y="604967"/>
            <a:ext cx="10515600" cy="1325563"/>
          </a:xfrm>
        </p:spPr>
        <p:txBody>
          <a:bodyPr>
            <a:normAutofit fontScale="90000"/>
          </a:bodyPr>
          <a:lstStyle/>
          <a:p>
            <a:pPr algn="ctr"/>
            <a:r>
              <a:rPr lang="en-US" sz="4000" b="1" dirty="0" smtClean="0"/>
              <a:t>VII  I.D. Act Provisions Regulating Lay off &amp; Payment of Compensation  [</a:t>
            </a:r>
            <a:r>
              <a:rPr lang="en-US" sz="4000" b="1" dirty="0" err="1" smtClean="0"/>
              <a:t>Sn</a:t>
            </a:r>
            <a:r>
              <a:rPr lang="en-US" sz="4000" b="1" dirty="0" smtClean="0"/>
              <a:t> 2 (</a:t>
            </a:r>
            <a:r>
              <a:rPr lang="en-US" sz="4000" b="1" dirty="0" err="1" smtClean="0"/>
              <a:t>kkk</a:t>
            </a:r>
            <a:r>
              <a:rPr lang="en-US" sz="4000" b="1" dirty="0" smtClean="0"/>
              <a:t>) &amp;CH. V</a:t>
            </a:r>
            <a:br>
              <a:rPr lang="en-US" sz="4000" b="1" dirty="0" smtClean="0"/>
            </a:br>
            <a:endParaRPr lang="en-US" sz="4000" b="1" dirty="0"/>
          </a:p>
        </p:txBody>
      </p:sp>
      <p:graphicFrame>
        <p:nvGraphicFramePr>
          <p:cNvPr id="4" name="Table 3"/>
          <p:cNvGraphicFramePr>
            <a:graphicFrameLocks noGrp="1"/>
          </p:cNvGraphicFramePr>
          <p:nvPr>
            <p:extLst/>
          </p:nvPr>
        </p:nvGraphicFramePr>
        <p:xfrm>
          <a:off x="838200" y="2095500"/>
          <a:ext cx="10278979" cy="4262659"/>
        </p:xfrm>
        <a:graphic>
          <a:graphicData uri="http://schemas.openxmlformats.org/drawingml/2006/table">
            <a:tbl>
              <a:tblPr>
                <a:tableStyleId>{5C22544A-7EE6-4342-B048-85BDC9FD1C3A}</a:tableStyleId>
              </a:tblPr>
              <a:tblGrid>
                <a:gridCol w="540843"/>
                <a:gridCol w="2070010"/>
                <a:gridCol w="4235115"/>
                <a:gridCol w="3433011"/>
              </a:tblGrid>
              <a:tr h="1080837">
                <a:tc>
                  <a:txBody>
                    <a:bodyPr/>
                    <a:lstStyle/>
                    <a:p>
                      <a:pPr algn="ctr" fontAlgn="ctr"/>
                      <a:r>
                        <a:rPr lang="en-US" sz="1800" b="1" u="none" strike="noStrike" dirty="0">
                          <a:solidFill>
                            <a:srgbClr val="C00000"/>
                          </a:solidFill>
                          <a:effectLst/>
                        </a:rPr>
                        <a:t>SL No.</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solidFill>
                            <a:srgbClr val="C00000"/>
                          </a:solidFill>
                          <a:effectLst/>
                        </a:rPr>
                        <a:t>Factors</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solidFill>
                            <a:srgbClr val="C00000"/>
                          </a:solidFill>
                          <a:effectLst/>
                        </a:rPr>
                        <a:t>Applicability to Smaller establishments Falling Under Chapter V-A</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solidFill>
                            <a:srgbClr val="C00000"/>
                          </a:solidFill>
                          <a:effectLst/>
                        </a:rPr>
                        <a:t>Applicability to Larger establishments falling under Chapter V-B [more than 100 </a:t>
                      </a:r>
                      <a:r>
                        <a:rPr lang="en-US" sz="1800" b="1" u="none" strike="noStrike" dirty="0" err="1">
                          <a:solidFill>
                            <a:srgbClr val="C00000"/>
                          </a:solidFill>
                          <a:effectLst/>
                        </a:rPr>
                        <a:t>woekmen</a:t>
                      </a:r>
                      <a:r>
                        <a:rPr lang="en-US" sz="1800" b="1" u="none" strike="noStrike" dirty="0">
                          <a:solidFill>
                            <a:srgbClr val="C00000"/>
                          </a:solidFill>
                          <a:effectLst/>
                        </a:rPr>
                        <a:t>]</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5854">
                <a:tc>
                  <a:txBody>
                    <a:bodyPr/>
                    <a:lstStyle/>
                    <a:p>
                      <a:pPr algn="ctr" fontAlgn="ctr"/>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Applicability of the Definition or "Industrial Establishment" under section 2(</a:t>
                      </a:r>
                      <a:r>
                        <a:rPr lang="en-US" sz="1800" u="none" strike="noStrike" dirty="0" err="1">
                          <a:effectLst/>
                        </a:rPr>
                        <a:t>Ka</a:t>
                      </a:r>
                      <a:r>
                        <a:rPr lang="en-US" sz="1800" u="none" strike="noStrike" dirty="0">
                          <a:effectLst/>
                        </a:rPr>
                        <a:t>) to lay off provisions under Chapter VA &amp; VB [2(</a:t>
                      </a:r>
                      <a:r>
                        <a:rPr lang="en-US" sz="1800" u="none" strike="noStrike" dirty="0" err="1">
                          <a:effectLst/>
                        </a:rPr>
                        <a:t>Ka</a:t>
                      </a:r>
                      <a:r>
                        <a:rPr lang="en-US" sz="1800" u="none" strike="noStrike" dirty="0">
                          <a:effectLst/>
                        </a:rPr>
                        <a:t>), 25A, 25-L]</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(a) The general definition under 2(Ka) is not applicable                                  </a:t>
                      </a:r>
                      <a:r>
                        <a:rPr lang="en-US" sz="1800" u="none" strike="noStrike" dirty="0" smtClean="0">
                          <a:effectLst/>
                        </a:rPr>
                        <a:t>                        </a:t>
                      </a:r>
                      <a:r>
                        <a:rPr lang="en-US" sz="1800" u="none" strike="noStrike" dirty="0">
                          <a:effectLst/>
                        </a:rPr>
                        <a:t>(b) The definition for the purposes of Chapter V-A is the definition given in section 25-A [Factory +Mines+ Plantations employing less than 100 </a:t>
                      </a:r>
                      <a:r>
                        <a:rPr lang="en-US" sz="1800" u="none" strike="noStrike" dirty="0" smtClean="0">
                          <a:effectLst/>
                        </a:rPr>
                        <a:t>workmen ]                                                            </a:t>
                      </a:r>
                      <a:r>
                        <a:rPr lang="en-US" sz="1800" u="none" strike="noStrike" dirty="0">
                          <a:effectLst/>
                        </a:rPr>
                        <a:t>(c) Provisions of Lay-off will not apply if the average attendance in the month immediately </a:t>
                      </a:r>
                      <a:r>
                        <a:rPr lang="en-US" sz="1800" u="none" strike="noStrike" dirty="0" smtClean="0">
                          <a:effectLst/>
                        </a:rPr>
                        <a:t>preceding </a:t>
                      </a:r>
                      <a:r>
                        <a:rPr lang="en-US" sz="1800" u="none" strike="noStrike" dirty="0">
                          <a:effectLst/>
                        </a:rPr>
                        <a:t>the start or lay off was less than 50 workmen</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(a) The general definition under 2(Ka) is not applicable                                                                              (b) The definition for the purposes of chapter V-B is the definition given in section 25-L [</a:t>
                      </a:r>
                      <a:r>
                        <a:rPr lang="en-US" sz="1800" u="none" strike="noStrike" dirty="0" smtClean="0">
                          <a:effectLst/>
                        </a:rPr>
                        <a:t>Plantations +Mines  +</a:t>
                      </a:r>
                      <a:r>
                        <a:rPr lang="en-US" sz="1800" u="none" strike="noStrike" dirty="0" err="1" smtClean="0">
                          <a:effectLst/>
                        </a:rPr>
                        <a:t>Factoriys</a:t>
                      </a:r>
                      <a:r>
                        <a:rPr lang="en-US" sz="1800" u="none" strike="noStrike" dirty="0" smtClean="0">
                          <a:effectLst/>
                        </a:rPr>
                        <a:t> </a:t>
                      </a:r>
                      <a:r>
                        <a:rPr lang="en-US" sz="1800" u="none" strike="noStrike" dirty="0">
                          <a:effectLst/>
                        </a:rPr>
                        <a:t>employing 100 or more </a:t>
                      </a:r>
                      <a:r>
                        <a:rPr lang="en-US" sz="1800" u="none" strike="noStrike" dirty="0" smtClean="0">
                          <a:effectLst/>
                        </a:rPr>
                        <a:t>workmen will be governed by Ch. V-B sections]</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21733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1" y="640080"/>
            <a:ext cx="10873740" cy="5536883"/>
          </a:xfrm>
        </p:spPr>
        <p:txBody>
          <a:bodyPr/>
          <a:lstStyle/>
          <a:p>
            <a:pPr marL="0" indent="0">
              <a:buNone/>
            </a:pPr>
            <a:r>
              <a:rPr lang="en-IN" dirty="0" smtClean="0"/>
              <a:t>B. </a:t>
            </a:r>
            <a:r>
              <a:rPr lang="en-IN" u="sng" dirty="0" smtClean="0"/>
              <a:t>WORKMAN </a:t>
            </a:r>
            <a:r>
              <a:rPr lang="en-IN" dirty="0"/>
              <a:t> </a:t>
            </a:r>
            <a:r>
              <a:rPr lang="en-IN" dirty="0" smtClean="0"/>
              <a:t>[Sn2(s)]</a:t>
            </a:r>
          </a:p>
          <a:p>
            <a:pPr marL="971550" lvl="1" indent="-514350">
              <a:buFont typeface="+mj-lt"/>
              <a:buAutoNum type="arabicParenR"/>
            </a:pPr>
            <a:r>
              <a:rPr lang="en-IN" dirty="0" smtClean="0"/>
              <a:t>The term excludes the following 3 categories:</a:t>
            </a:r>
          </a:p>
          <a:p>
            <a:pPr marL="1428750" lvl="2" indent="-514350">
              <a:buFont typeface="+mj-lt"/>
              <a:buAutoNum type="alphaLcPeriod"/>
            </a:pPr>
            <a:r>
              <a:rPr lang="en-IN" dirty="0" smtClean="0"/>
              <a:t>Managerial or Administrative Staff</a:t>
            </a:r>
          </a:p>
          <a:p>
            <a:pPr marL="1428750" lvl="2" indent="-514350">
              <a:buFont typeface="+mj-lt"/>
              <a:buAutoNum type="alphaLcPeriod"/>
            </a:pPr>
            <a:r>
              <a:rPr lang="en-IN" dirty="0" smtClean="0"/>
              <a:t>Supervisory Staff drawing wages above </a:t>
            </a:r>
            <a:r>
              <a:rPr lang="en-IN" dirty="0" err="1" smtClean="0"/>
              <a:t>Rs</a:t>
            </a:r>
            <a:r>
              <a:rPr lang="en-IN" dirty="0" smtClean="0"/>
              <a:t> 10,000/- p.m.</a:t>
            </a:r>
          </a:p>
          <a:p>
            <a:pPr marL="1428750" lvl="2" indent="-514350">
              <a:buFont typeface="+mj-lt"/>
              <a:buAutoNum type="alphaLcPeriod"/>
            </a:pPr>
            <a:r>
              <a:rPr lang="en-IN" dirty="0" smtClean="0"/>
              <a:t>Personnel of the armed forces &amp; Police.</a:t>
            </a:r>
          </a:p>
          <a:p>
            <a:pPr marL="971550" lvl="1" indent="-514350">
              <a:buFont typeface="+mj-lt"/>
              <a:buAutoNum type="arabicParenR"/>
            </a:pPr>
            <a:r>
              <a:rPr lang="en-IN" dirty="0" smtClean="0"/>
              <a:t>It includes the following categories even if they draw salary above Rs10,000/ </a:t>
            </a:r>
            <a:r>
              <a:rPr lang="en-IN" dirty="0" err="1" smtClean="0"/>
              <a:t>p.m</a:t>
            </a:r>
            <a:endParaRPr lang="en-IN" dirty="0" smtClean="0"/>
          </a:p>
          <a:p>
            <a:pPr marL="914400" lvl="2" indent="0">
              <a:buNone/>
            </a:pPr>
            <a:r>
              <a:rPr lang="en-IN" dirty="0" smtClean="0"/>
              <a:t>a)Manual (b)Unskilled (c)Skilled (d)Technical (e)Operational (f)Clerical &amp; supervisors drawing salary up to Rs 10,000/- </a:t>
            </a:r>
            <a:r>
              <a:rPr lang="en-IN" dirty="0" err="1" smtClean="0"/>
              <a:t>p.m.s</a:t>
            </a:r>
            <a:r>
              <a:rPr lang="en-IN" dirty="0" smtClean="0"/>
              <a:t> &amp; Terminated workmen doing any of the above functions.</a:t>
            </a:r>
          </a:p>
          <a:p>
            <a:pPr marL="914400" lvl="2" indent="0">
              <a:buNone/>
            </a:pPr>
            <a:endParaRPr lang="en-IN" dirty="0" smtClean="0"/>
          </a:p>
          <a:p>
            <a:pPr marL="457200" lvl="1" indent="0">
              <a:buNone/>
            </a:pPr>
            <a:r>
              <a:rPr lang="en-IN" dirty="0" smtClean="0"/>
              <a:t>3)The S.C. In </a:t>
            </a:r>
            <a:r>
              <a:rPr lang="en-IN" dirty="0" err="1" smtClean="0"/>
              <a:t>H.R.Adayanta</a:t>
            </a:r>
            <a:r>
              <a:rPr lang="en-IN" dirty="0" smtClean="0"/>
              <a:t>  VS Sandoz [1994(5)SCC 737] held that an employee cannot become  a workman by merely showing that he is not falling in the 3 excluded categories. Only if it is proved that he is performing one of the inclusive functions would he become a </a:t>
            </a:r>
            <a:r>
              <a:rPr lang="en-IN" u="sng" dirty="0" smtClean="0"/>
              <a:t>WORKMAN</a:t>
            </a:r>
            <a:r>
              <a:rPr lang="en-IN" dirty="0" smtClean="0"/>
              <a:t>.</a:t>
            </a:r>
            <a:endParaRPr lang="en-IN" dirty="0"/>
          </a:p>
        </p:txBody>
      </p:sp>
    </p:spTree>
    <p:extLst>
      <p:ext uri="{BB962C8B-B14F-4D97-AF65-F5344CB8AC3E}">
        <p14:creationId xmlns:p14="http://schemas.microsoft.com/office/powerpoint/2010/main" xmlns="" val="129797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21895" y="717884"/>
          <a:ext cx="10876546" cy="5538537"/>
        </p:xfrm>
        <a:graphic>
          <a:graphicData uri="http://schemas.openxmlformats.org/drawingml/2006/table">
            <a:tbl>
              <a:tblPr>
                <a:tableStyleId>{5C22544A-7EE6-4342-B048-85BDC9FD1C3A}</a:tableStyleId>
              </a:tblPr>
              <a:tblGrid>
                <a:gridCol w="592632"/>
                <a:gridCol w="2375157"/>
                <a:gridCol w="2646948"/>
                <a:gridCol w="5261809"/>
              </a:tblGrid>
              <a:tr h="1038476">
                <a:tc>
                  <a:txBody>
                    <a:bodyPr/>
                    <a:lstStyle/>
                    <a:p>
                      <a:pPr algn="ctr" fontAlgn="ctr"/>
                      <a:r>
                        <a:rPr lang="en-US" sz="2000" b="1" u="none" strike="noStrike" dirty="0">
                          <a:solidFill>
                            <a:srgbClr val="C00000"/>
                          </a:solidFill>
                          <a:effectLst/>
                        </a:rPr>
                        <a:t>SL No.</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Factors</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Applicability to Smaller establishments Falling Under Chapter V-A</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Applicability to Larger establishments falling under Chapter V-B [more than 100 </a:t>
                      </a:r>
                      <a:r>
                        <a:rPr lang="en-US" sz="2000" b="1" u="none" strike="noStrike" dirty="0" smtClean="0">
                          <a:solidFill>
                            <a:srgbClr val="C00000"/>
                          </a:solidFill>
                          <a:effectLst/>
                        </a:rPr>
                        <a:t>workmen</a:t>
                      </a:r>
                      <a:r>
                        <a:rPr lang="en-US" sz="2000" b="1" u="none" strike="noStrike" dirty="0">
                          <a:solidFill>
                            <a:srgbClr val="C00000"/>
                          </a:solidFill>
                          <a:effectLst/>
                        </a:rPr>
                        <a:t>]</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0061">
                <a:tc>
                  <a:txBody>
                    <a:bodyPr/>
                    <a:lstStyle/>
                    <a:p>
                      <a:pPr algn="ctr" fontAlgn="ctr"/>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Is prior </a:t>
                      </a:r>
                      <a:r>
                        <a:rPr lang="en-US" sz="2000" u="none" strike="noStrike" dirty="0" smtClean="0">
                          <a:effectLst/>
                        </a:rPr>
                        <a:t>government permission </a:t>
                      </a:r>
                      <a:r>
                        <a:rPr lang="en-US" sz="2000" u="none" strike="noStrike" dirty="0">
                          <a:effectLst/>
                        </a:rPr>
                        <a:t>to be taken for declaring lay off [</a:t>
                      </a:r>
                      <a:r>
                        <a:rPr lang="en-US" sz="2000" u="none" strike="noStrike" dirty="0" err="1" smtClean="0">
                          <a:effectLst/>
                        </a:rPr>
                        <a:t>Sn</a:t>
                      </a:r>
                      <a:r>
                        <a:rPr lang="en-US" sz="2000" u="none" strike="noStrike" dirty="0" smtClean="0">
                          <a:effectLst/>
                        </a:rPr>
                        <a:t>. </a:t>
                      </a:r>
                      <a:r>
                        <a:rPr lang="en-US" sz="2000" u="none" strike="noStrike" dirty="0">
                          <a:effectLst/>
                        </a:rPr>
                        <a:t>25M(1)]</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No permission is required if the average attendance of workmen in the establishment in the previous 12 months was less than 100</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(a) Permission of the government is required if the average attendance of the workmen in the </a:t>
                      </a:r>
                      <a:r>
                        <a:rPr lang="en-US" sz="2000" u="none" strike="noStrike" dirty="0" smtClean="0">
                          <a:effectLst/>
                        </a:rPr>
                        <a:t>preceding </a:t>
                      </a:r>
                      <a:r>
                        <a:rPr lang="en-US" sz="2000" u="none" strike="noStrike" dirty="0">
                          <a:effectLst/>
                        </a:rPr>
                        <a:t>12 months was 100 or more                    (b) If the lay off is for shortage of power or coal or natural calamity post -facto approval is required                                                                                  (c) For other reasons like accumulation of stocks or break down of </a:t>
                      </a:r>
                      <a:r>
                        <a:rPr lang="en-US" sz="2000" u="none" strike="noStrike" dirty="0" smtClean="0">
                          <a:effectLst/>
                        </a:rPr>
                        <a:t>machinery </a:t>
                      </a:r>
                      <a:r>
                        <a:rPr lang="en-US" sz="2000" u="none" strike="noStrike" dirty="0">
                          <a:effectLst/>
                        </a:rPr>
                        <a:t>prior approval must be taken from government                                            (d) In case of mines prior permission is not required if lay off is due to: </a:t>
                      </a:r>
                      <a:r>
                        <a:rPr lang="en-US" sz="2000" u="none" strike="noStrike" dirty="0" smtClean="0">
                          <a:effectLst/>
                        </a:rPr>
                        <a:t>Fire, </a:t>
                      </a:r>
                      <a:r>
                        <a:rPr lang="en-US" sz="2000" u="none" strike="noStrike" dirty="0">
                          <a:effectLst/>
                        </a:rPr>
                        <a:t>flood, excess of inflammable gas or explosion; but post incident permission should be taken</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6156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86061" y="797091"/>
          <a:ext cx="10828422" cy="5523499"/>
        </p:xfrm>
        <a:graphic>
          <a:graphicData uri="http://schemas.openxmlformats.org/drawingml/2006/table">
            <a:tbl>
              <a:tblPr>
                <a:tableStyleId>{5C22544A-7EE6-4342-B048-85BDC9FD1C3A}</a:tableStyleId>
              </a:tblPr>
              <a:tblGrid>
                <a:gridCol w="590011"/>
                <a:gridCol w="2645106"/>
                <a:gridCol w="2849585"/>
                <a:gridCol w="4743720"/>
              </a:tblGrid>
              <a:tr h="1000178">
                <a:tc>
                  <a:txBody>
                    <a:bodyPr/>
                    <a:lstStyle/>
                    <a:p>
                      <a:pPr algn="ctr" fontAlgn="ctr"/>
                      <a:r>
                        <a:rPr lang="en-US" sz="2000" b="1" u="none" strike="noStrike" dirty="0">
                          <a:solidFill>
                            <a:srgbClr val="C00000"/>
                          </a:solidFill>
                          <a:effectLst/>
                        </a:rPr>
                        <a:t>SL No.</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Factors</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Applicability to Smaller establishments Falling Under Chapter V-A</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u="none" strike="noStrike" dirty="0">
                          <a:solidFill>
                            <a:srgbClr val="C00000"/>
                          </a:solidFill>
                          <a:effectLst/>
                        </a:rPr>
                        <a:t>Applicability to Larger establishments falling under Chapter V-B [more than </a:t>
                      </a:r>
                      <a:r>
                        <a:rPr lang="en-US" sz="2000" b="1" u="none" strike="noStrike">
                          <a:solidFill>
                            <a:srgbClr val="C00000"/>
                          </a:solidFill>
                          <a:effectLst/>
                        </a:rPr>
                        <a:t>100 </a:t>
                      </a:r>
                      <a:r>
                        <a:rPr lang="en-US" sz="2000" b="1" u="none" strike="noStrike" smtClean="0">
                          <a:solidFill>
                            <a:srgbClr val="C00000"/>
                          </a:solidFill>
                          <a:effectLst/>
                        </a:rPr>
                        <a:t>workmen</a:t>
                      </a:r>
                      <a:r>
                        <a:rPr lang="en-US" sz="2000" b="1" u="none" strike="noStrike" dirty="0">
                          <a:solidFill>
                            <a:srgbClr val="C00000"/>
                          </a:solidFill>
                          <a:effectLst/>
                        </a:rPr>
                        <a:t>]</a:t>
                      </a:r>
                      <a:endParaRPr lang="en-US" sz="20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3143">
                <a:tc>
                  <a:txBody>
                    <a:bodyPr/>
                    <a:lstStyle/>
                    <a:p>
                      <a:pPr algn="ctr" fontAlgn="ctr"/>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rPr>
                        <a:t>Should Governments prior Permission be awaited before laying off the workmen [Sn 25M(6)]</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rPr>
                        <a:t>No application for permission required</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(a) Application for permission to be submitted at least 90 days in advance                                              (b) In the case of mines for </a:t>
                      </a:r>
                      <a:r>
                        <a:rPr lang="en-US" sz="2000" u="none" strike="noStrike" dirty="0" smtClean="0">
                          <a:effectLst/>
                        </a:rPr>
                        <a:t>fire, </a:t>
                      </a:r>
                      <a:r>
                        <a:rPr lang="en-US" sz="2000" u="none" strike="noStrike" dirty="0">
                          <a:effectLst/>
                        </a:rPr>
                        <a:t>floods, explosion etc. should apply within </a:t>
                      </a:r>
                      <a:r>
                        <a:rPr lang="en-US" sz="2000" u="none" strike="noStrike" dirty="0" smtClean="0">
                          <a:effectLst/>
                        </a:rPr>
                        <a:t>30 days </a:t>
                      </a:r>
                      <a:r>
                        <a:rPr lang="en-US" sz="2000" u="none" strike="noStrike" dirty="0">
                          <a:effectLst/>
                        </a:rPr>
                        <a:t>of </a:t>
                      </a:r>
                      <a:r>
                        <a:rPr lang="en-US" sz="2000" u="none" strike="noStrike" dirty="0" smtClean="0">
                          <a:effectLst/>
                        </a:rPr>
                        <a:t>the occurrence  of </a:t>
                      </a:r>
                      <a:r>
                        <a:rPr lang="en-US" sz="2000" u="none" strike="noStrike" dirty="0">
                          <a:effectLst/>
                        </a:rPr>
                        <a:t>the incident                                                (c) If no reply is received from the </a:t>
                      </a:r>
                      <a:r>
                        <a:rPr lang="en-US" sz="2000" u="none" strike="noStrike" dirty="0" smtClean="0">
                          <a:effectLst/>
                        </a:rPr>
                        <a:t>government within 60 days </a:t>
                      </a:r>
                      <a:r>
                        <a:rPr lang="en-US" sz="2000" u="none" strike="noStrike" dirty="0">
                          <a:effectLst/>
                        </a:rPr>
                        <a:t>it </a:t>
                      </a:r>
                      <a:r>
                        <a:rPr lang="en-US" sz="2000" u="none" strike="noStrike" dirty="0" smtClean="0">
                          <a:effectLst/>
                        </a:rPr>
                        <a:t>can be </a:t>
                      </a:r>
                      <a:r>
                        <a:rPr lang="en-US" sz="2000" u="none" strike="noStrike" dirty="0">
                          <a:effectLst/>
                        </a:rPr>
                        <a:t>presumed that permission is granted       </a:t>
                      </a:r>
                      <a:r>
                        <a:rPr lang="en-US" sz="2000" u="none" strike="noStrike" dirty="0" smtClean="0">
                          <a:effectLst/>
                        </a:rPr>
                        <a:t>                                (</a:t>
                      </a:r>
                      <a:r>
                        <a:rPr lang="en-US" sz="2000" u="none" strike="noStrike" dirty="0">
                          <a:effectLst/>
                        </a:rPr>
                        <a:t>d) If permission is denied workmen who were laid off should be paid full wages                                                            </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0178">
                <a:tc>
                  <a:txBody>
                    <a:bodyPr/>
                    <a:lstStyle/>
                    <a:p>
                      <a:pPr algn="ctr" fontAlgn="ctr"/>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rPr>
                        <a:t>Normal rate of compensation payable [Sn 25 M(10)]</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rPr>
                        <a:t>50% of Basic + D.A</a:t>
                      </a:r>
                      <a:endParaRPr lang="en-US" sz="20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rPr>
                        <a:t>(1) 50% of Basic </a:t>
                      </a:r>
                      <a:r>
                        <a:rPr lang="en-US" sz="2000" u="none" strike="noStrike" dirty="0" smtClean="0">
                          <a:effectLst/>
                        </a:rPr>
                        <a:t>+D.A.                                                                   </a:t>
                      </a:r>
                      <a:r>
                        <a:rPr lang="en-US" sz="2000" u="none" strike="noStrike" dirty="0">
                          <a:effectLst/>
                        </a:rPr>
                        <a:t>(2) If permission denied 100% of wages</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33929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062645476"/>
              </p:ext>
            </p:extLst>
          </p:nvPr>
        </p:nvGraphicFramePr>
        <p:xfrm>
          <a:off x="609599" y="382002"/>
          <a:ext cx="11036969" cy="6216362"/>
        </p:xfrm>
        <a:graphic>
          <a:graphicData uri="http://schemas.openxmlformats.org/drawingml/2006/table">
            <a:tbl>
              <a:tblPr>
                <a:tableStyleId>{5C22544A-7EE6-4342-B048-85BDC9FD1C3A}</a:tableStyleId>
              </a:tblPr>
              <a:tblGrid>
                <a:gridCol w="601373"/>
                <a:gridCol w="3778123"/>
                <a:gridCol w="2660109"/>
                <a:gridCol w="3997364"/>
              </a:tblGrid>
              <a:tr h="1016845">
                <a:tc>
                  <a:txBody>
                    <a:bodyPr/>
                    <a:lstStyle/>
                    <a:p>
                      <a:pPr algn="ctr" fontAlgn="ctr"/>
                      <a:r>
                        <a:rPr lang="en-US" sz="1800" b="1" u="none" strike="noStrike" dirty="0">
                          <a:solidFill>
                            <a:srgbClr val="C00000"/>
                          </a:solidFill>
                          <a:effectLst/>
                        </a:rPr>
                        <a:t>SL No.</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kern="1200" dirty="0">
                          <a:solidFill>
                            <a:srgbClr val="C00000"/>
                          </a:solidFill>
                          <a:effectLst/>
                          <a:latin typeface="+mn-lt"/>
                          <a:ea typeface="+mn-ea"/>
                          <a:cs typeface="+mn-cs"/>
                        </a:rPr>
                        <a:t>Factors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solidFill>
                            <a:srgbClr val="C00000"/>
                          </a:solidFill>
                          <a:effectLst/>
                        </a:rPr>
                        <a:t>Applicability to Smaller establishments Falling Under Chapter V-A</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solidFill>
                            <a:srgbClr val="C00000"/>
                          </a:solidFill>
                          <a:effectLst/>
                        </a:rPr>
                        <a:t>Applicability to Larger establishments falling under Chapter V-B [more than 100 </a:t>
                      </a:r>
                      <a:r>
                        <a:rPr lang="en-US" sz="1800" b="1" u="none" strike="noStrike" dirty="0" smtClean="0">
                          <a:solidFill>
                            <a:srgbClr val="C00000"/>
                          </a:solidFill>
                          <a:effectLst/>
                        </a:rPr>
                        <a:t>workmen</a:t>
                      </a:r>
                      <a:r>
                        <a:rPr lang="en-US" sz="1800" b="1" u="none" strike="noStrike" dirty="0">
                          <a:solidFill>
                            <a:srgbClr val="C00000"/>
                          </a:solidFill>
                          <a:effectLst/>
                        </a:rPr>
                        <a:t>]</a:t>
                      </a:r>
                      <a:endParaRPr lang="en-US"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4742">
                <a:tc>
                  <a:txBody>
                    <a:bodyPr/>
                    <a:lstStyle/>
                    <a:p>
                      <a:pPr algn="ctr" fontAlgn="ctr"/>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What is the rate of compensation payable when the willing workmen are laid off due to strike or slow down by another Section of workmen [</a:t>
                      </a:r>
                      <a:r>
                        <a:rPr lang="en-US" sz="1800" u="none" strike="noStrike" dirty="0" err="1">
                          <a:effectLst/>
                        </a:rPr>
                        <a:t>Sn</a:t>
                      </a:r>
                      <a:r>
                        <a:rPr lang="en-US" sz="1800" u="none" strike="noStrike" dirty="0">
                          <a:effectLst/>
                        </a:rPr>
                        <a:t> </a:t>
                      </a:r>
                      <a:r>
                        <a:rPr lang="en-US" sz="1800" u="none" strike="noStrike" dirty="0" smtClean="0">
                          <a:effectLst/>
                        </a:rPr>
                        <a:t>25E(iii)]</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Nil</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50% of Basic + D.A</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845">
                <a:tc>
                  <a:txBody>
                    <a:bodyPr/>
                    <a:lstStyle/>
                    <a:p>
                      <a:pPr algn="ctr" fontAlgn="ctr"/>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Are casual or </a:t>
                      </a:r>
                      <a:r>
                        <a:rPr lang="en-US" sz="1800" u="none" strike="noStrike" dirty="0" err="1">
                          <a:effectLst/>
                        </a:rPr>
                        <a:t>Badli</a:t>
                      </a:r>
                      <a:r>
                        <a:rPr lang="en-US" sz="1800" u="none" strike="noStrike" dirty="0">
                          <a:effectLst/>
                        </a:rPr>
                        <a:t> workmen who are not regular workmen eligible for lay off compensation [</a:t>
                      </a:r>
                      <a:r>
                        <a:rPr lang="en-US" sz="1800" u="none" strike="noStrike" dirty="0" err="1">
                          <a:effectLst/>
                        </a:rPr>
                        <a:t>Sn</a:t>
                      </a:r>
                      <a:r>
                        <a:rPr lang="en-US" sz="1800" u="none" strike="noStrike" dirty="0">
                          <a:effectLst/>
                        </a:rPr>
                        <a:t> 25-B]</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Eligible if they meet the attendance requirements of 240 days/12 months prescribed under section 25-B</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Must meet attendance requirement of 240/12 months under </a:t>
                      </a:r>
                      <a:r>
                        <a:rPr lang="en-US" sz="1800" u="none" strike="noStrike" dirty="0" err="1">
                          <a:effectLst/>
                        </a:rPr>
                        <a:t>Sn</a:t>
                      </a:r>
                      <a:r>
                        <a:rPr lang="en-US" sz="1800" u="none" strike="noStrike" dirty="0">
                          <a:effectLst/>
                        </a:rPr>
                        <a:t> 25-B</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845">
                <a:tc>
                  <a:txBody>
                    <a:bodyPr/>
                    <a:lstStyle/>
                    <a:p>
                      <a:pPr algn="ctr" fontAlgn="ctr"/>
                      <a:r>
                        <a:rPr lang="en-US" sz="1800" u="none" strike="noStrike">
                          <a:effectLst/>
                        </a:rPr>
                        <a:t>7</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Who is the permission granting authority state or central? [Sn 25L(b)]</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No permission required</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In case of central PSUS in a state permission has always to be taken from central </a:t>
                      </a:r>
                      <a:r>
                        <a:rPr lang="en-US" sz="1800" u="none" strike="noStrike" dirty="0" err="1">
                          <a:effectLst/>
                        </a:rPr>
                        <a:t>labour</a:t>
                      </a:r>
                      <a:r>
                        <a:rPr lang="en-US" sz="1800" u="none" strike="noStrike" dirty="0">
                          <a:effectLst/>
                        </a:rPr>
                        <a:t> department [25L(b</a:t>
                      </a:r>
                      <a:r>
                        <a:rPr lang="en-US" sz="1800" u="none" strike="noStrike" dirty="0" smtClean="0">
                          <a:effectLst/>
                        </a:rPr>
                        <a:t>)] others from the state govt.</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845">
                <a:tc>
                  <a:txBody>
                    <a:bodyPr/>
                    <a:lstStyle/>
                    <a:p>
                      <a:pPr algn="ctr" fontAlgn="ctr"/>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Penalty for laying off without permission [Sn 25Q]</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a:effectLst/>
                        </a:rPr>
                        <a:t>Not Applicable</a:t>
                      </a:r>
                      <a:endParaRPr lang="en-US"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u="none" strike="noStrike" dirty="0">
                          <a:effectLst/>
                        </a:rPr>
                        <a:t>Imprisonment </a:t>
                      </a:r>
                      <a:r>
                        <a:rPr lang="en-US" sz="1800" u="none" strike="noStrike" dirty="0" smtClean="0">
                          <a:effectLst/>
                        </a:rPr>
                        <a:t>up to </a:t>
                      </a:r>
                      <a:r>
                        <a:rPr lang="en-US" sz="1800" u="none" strike="noStrike" dirty="0">
                          <a:effectLst/>
                        </a:rPr>
                        <a:t>one month or fine of Rs. 1000 or both + Pay full wages to workmen [25Q]</a:t>
                      </a:r>
                      <a:endParaRPr lang="en-US"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09314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808" y="423081"/>
            <a:ext cx="10099343" cy="5936776"/>
          </a:xfrm>
        </p:spPr>
        <p:txBody>
          <a:bodyPr>
            <a:normAutofit fontScale="77500" lnSpcReduction="20000"/>
          </a:bodyPr>
          <a:lstStyle/>
          <a:p>
            <a:pPr>
              <a:buNone/>
            </a:pPr>
            <a:r>
              <a:rPr lang="en-US" sz="5200" b="1" u="sng" dirty="0" smtClean="0">
                <a:latin typeface="+mj-lt"/>
                <a:ea typeface="+mj-ea"/>
                <a:cs typeface="+mj-cs"/>
              </a:rPr>
              <a:t>VIII  </a:t>
            </a:r>
            <a:r>
              <a:rPr lang="en-US" dirty="0" smtClean="0"/>
              <a:t> </a:t>
            </a:r>
            <a:r>
              <a:rPr lang="en-US" sz="5200" b="1" u="sng" dirty="0" err="1">
                <a:latin typeface="+mj-lt"/>
                <a:ea typeface="+mj-ea"/>
                <a:cs typeface="+mj-cs"/>
              </a:rPr>
              <a:t>I.D.Act</a:t>
            </a:r>
            <a:r>
              <a:rPr lang="en-US" sz="5200" b="1" u="sng" dirty="0">
                <a:latin typeface="+mj-lt"/>
                <a:ea typeface="+mj-ea"/>
                <a:cs typeface="+mj-cs"/>
              </a:rPr>
              <a:t> provisions regulating  Retrenchment</a:t>
            </a:r>
          </a:p>
          <a:p>
            <a:pPr>
              <a:buNone/>
            </a:pPr>
            <a:endParaRPr lang="en-US" sz="5200" b="1" u="sng" dirty="0">
              <a:latin typeface="+mj-lt"/>
              <a:ea typeface="+mj-ea"/>
              <a:cs typeface="+mj-cs"/>
            </a:endParaRPr>
          </a:p>
          <a:p>
            <a:pPr marL="514350" indent="-514350">
              <a:buNone/>
            </a:pPr>
            <a:r>
              <a:rPr lang="en-US" sz="5200" b="1" u="sng" dirty="0">
                <a:latin typeface="+mj-lt"/>
                <a:ea typeface="+mj-ea"/>
                <a:cs typeface="+mj-cs"/>
              </a:rPr>
              <a:t>1. What is the scope of the term retrenchment </a:t>
            </a:r>
          </a:p>
          <a:p>
            <a:pPr marL="514350" indent="-514350">
              <a:buNone/>
            </a:pPr>
            <a:r>
              <a:rPr lang="en-US" sz="5200" b="1" u="sng" dirty="0">
                <a:latin typeface="+mj-lt"/>
                <a:ea typeface="+mj-ea"/>
                <a:cs typeface="+mj-cs"/>
              </a:rPr>
              <a:t>       (25F and 25N)</a:t>
            </a:r>
          </a:p>
          <a:p>
            <a:pPr marL="514350" indent="-514350">
              <a:buNone/>
            </a:pPr>
            <a:r>
              <a:rPr lang="en-US" dirty="0" smtClean="0"/>
              <a:t>       According to the new definition introduced in 1984 (Section 2(</a:t>
            </a:r>
            <a:r>
              <a:rPr lang="en-US" dirty="0" err="1" smtClean="0"/>
              <a:t>oo</a:t>
            </a:r>
            <a:r>
              <a:rPr lang="en-US" dirty="0" smtClean="0"/>
              <a:t>)) retrenchment means all types of termination of workman’s service barring the following 5 exceptions:</a:t>
            </a:r>
          </a:p>
          <a:p>
            <a:pPr marL="514350" indent="-514350">
              <a:buAutoNum type="alphaLcParenBoth"/>
            </a:pPr>
            <a:r>
              <a:rPr lang="en-US" dirty="0" smtClean="0"/>
              <a:t>Termination for indiscipline after proper enquiry </a:t>
            </a:r>
          </a:p>
          <a:p>
            <a:pPr marL="514350" indent="-514350">
              <a:buAutoNum type="alphaLcParenBoth"/>
            </a:pPr>
            <a:r>
              <a:rPr lang="en-US" dirty="0" smtClean="0"/>
              <a:t>By way of resignation or voluntary retirement by the workman</a:t>
            </a:r>
          </a:p>
          <a:p>
            <a:pPr marL="514350" indent="-514350">
              <a:buAutoNum type="alphaLcParenBoth"/>
            </a:pPr>
            <a:r>
              <a:rPr lang="en-US" dirty="0" smtClean="0"/>
              <a:t>Retirement on reaching the age of superannuation</a:t>
            </a:r>
          </a:p>
          <a:p>
            <a:pPr marL="514350" indent="-514350">
              <a:buAutoNum type="alphaLcParenBoth"/>
            </a:pPr>
            <a:r>
              <a:rPr lang="en-US" dirty="0" smtClean="0"/>
              <a:t>Termination resulting from non-renewal of a fixed term contract of employment</a:t>
            </a:r>
          </a:p>
          <a:p>
            <a:pPr marL="514350" indent="-514350">
              <a:buAutoNum type="alphaLcParenBoth"/>
            </a:pPr>
            <a:r>
              <a:rPr lang="en-US" dirty="0" smtClean="0"/>
              <a:t>Termination on account of continued ill health</a:t>
            </a:r>
            <a:endParaRPr lang="en-US" dirty="0"/>
          </a:p>
        </p:txBody>
      </p:sp>
    </p:spTree>
    <p:extLst>
      <p:ext uri="{BB962C8B-B14F-4D97-AF65-F5344CB8AC3E}">
        <p14:creationId xmlns:p14="http://schemas.microsoft.com/office/powerpoint/2010/main" xmlns="" val="3432286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1"/>
            <a:ext cx="8229600" cy="5973763"/>
          </a:xfrm>
        </p:spPr>
        <p:txBody>
          <a:bodyPr>
            <a:normAutofit/>
          </a:bodyPr>
          <a:lstStyle/>
          <a:p>
            <a:pPr>
              <a:buNone/>
            </a:pPr>
            <a:r>
              <a:rPr lang="en-US" dirty="0" smtClean="0"/>
              <a:t>2. After 1984,terminations under the standing order provisions of “loss-of-lien” or simple discharge using one month/3 months clauses in the appointment letter of confirmed workmen would amount to illegal retrenchment/termination as held by the S.C in West Bengal electricity board case(1995(50)FLR 456)</a:t>
            </a:r>
          </a:p>
          <a:p>
            <a:pPr>
              <a:buNone/>
            </a:pPr>
            <a:r>
              <a:rPr lang="en-US" dirty="0" smtClean="0"/>
              <a:t>3.Casual workmen who satisfy the attendance test of 240 days/12 months prescribed in section 25-B are eligible for retrenchment compensation benefits</a:t>
            </a:r>
          </a:p>
          <a:p>
            <a:pPr>
              <a:buNone/>
            </a:pPr>
            <a:r>
              <a:rPr lang="en-US" dirty="0" smtClean="0"/>
              <a:t>4. Probationary workmen are not eligible for compensation if their services are terminated before issue of a confirmation letter.</a:t>
            </a:r>
            <a:endParaRPr lang="en-US" dirty="0"/>
          </a:p>
        </p:txBody>
      </p:sp>
    </p:spTree>
    <p:extLst>
      <p:ext uri="{BB962C8B-B14F-4D97-AF65-F5344CB8AC3E}">
        <p14:creationId xmlns:p14="http://schemas.microsoft.com/office/powerpoint/2010/main" xmlns="" val="502805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a:normAutofit/>
          </a:bodyPr>
          <a:lstStyle/>
          <a:p>
            <a:pPr>
              <a:buNone/>
            </a:pPr>
            <a:r>
              <a:rPr lang="en-US" dirty="0" smtClean="0"/>
              <a:t>5. Rate of compensation payable is 15 days wages for each completed year of service</a:t>
            </a:r>
          </a:p>
          <a:p>
            <a:pPr>
              <a:buNone/>
            </a:pPr>
            <a:r>
              <a:rPr lang="en-US" dirty="0" smtClean="0"/>
              <a:t>6. Prior permission from the government is required if the average attendance of the workmen in the establishment is 100 or more  (apply 90 days in advance)</a:t>
            </a:r>
          </a:p>
          <a:p>
            <a:pPr>
              <a:buNone/>
            </a:pPr>
            <a:r>
              <a:rPr lang="en-US" dirty="0" smtClean="0"/>
              <a:t>7. For smaller establishments the notice to workmen should be one month and for larger establishments it would be 3 months or pay in lieu there of.</a:t>
            </a:r>
          </a:p>
          <a:p>
            <a:pPr>
              <a:buNone/>
            </a:pPr>
            <a:r>
              <a:rPr lang="en-US" dirty="0" smtClean="0"/>
              <a:t>8. The principle of last to come in go out first should be adopted category or designation wise. (deviations with proper reasons could be </a:t>
            </a:r>
            <a:r>
              <a:rPr lang="en-US" dirty="0" err="1" smtClean="0"/>
              <a:t>made,if</a:t>
            </a:r>
            <a:r>
              <a:rPr lang="en-US" dirty="0" smtClean="0"/>
              <a:t> it could be justified before courts)</a:t>
            </a:r>
            <a:endParaRPr lang="en-US" dirty="0"/>
          </a:p>
        </p:txBody>
      </p:sp>
    </p:spTree>
    <p:extLst>
      <p:ext uri="{BB962C8B-B14F-4D97-AF65-F5344CB8AC3E}">
        <p14:creationId xmlns:p14="http://schemas.microsoft.com/office/powerpoint/2010/main" xmlns="" val="2266348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1"/>
            <a:ext cx="8229600" cy="5973763"/>
          </a:xfrm>
        </p:spPr>
        <p:txBody>
          <a:bodyPr>
            <a:normAutofit/>
          </a:bodyPr>
          <a:lstStyle/>
          <a:p>
            <a:pPr>
              <a:buNone/>
            </a:pPr>
            <a:r>
              <a:rPr lang="en-US" dirty="0" smtClean="0"/>
              <a:t>9. If work is restarted at a future date, the retrenched workmen should be re-called (if they have not crossed the age of superannuation) (</a:t>
            </a:r>
            <a:r>
              <a:rPr lang="en-US" dirty="0" err="1" smtClean="0"/>
              <a:t>Sn</a:t>
            </a:r>
            <a:r>
              <a:rPr lang="en-US" dirty="0" smtClean="0"/>
              <a:t> 25 H)</a:t>
            </a:r>
          </a:p>
          <a:p>
            <a:pPr>
              <a:buNone/>
            </a:pPr>
            <a:r>
              <a:rPr lang="en-US" dirty="0" smtClean="0"/>
              <a:t>10. If the services are terminated under a voluntary retirement scheme (VRS) the workmen will lose their right of re-employment</a:t>
            </a:r>
          </a:p>
          <a:p>
            <a:pPr>
              <a:buNone/>
            </a:pPr>
            <a:r>
              <a:rPr lang="en-US" dirty="0" smtClean="0"/>
              <a:t>11.If workmen’s services comes to an end after a fixed term employment of say 5 years, he will not be eligible for compensation as his termination does not meet the requirements of section 2(</a:t>
            </a:r>
            <a:r>
              <a:rPr lang="en-US" dirty="0" err="1" smtClean="0"/>
              <a:t>oo</a:t>
            </a:r>
            <a:r>
              <a:rPr lang="en-US" dirty="0" smtClean="0"/>
              <a:t>)</a:t>
            </a:r>
            <a:endParaRPr lang="en-US" dirty="0"/>
          </a:p>
        </p:txBody>
      </p:sp>
    </p:spTree>
    <p:extLst>
      <p:ext uri="{BB962C8B-B14F-4D97-AF65-F5344CB8AC3E}">
        <p14:creationId xmlns:p14="http://schemas.microsoft.com/office/powerpoint/2010/main" xmlns="" val="298361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1"/>
            <a:ext cx="8458200" cy="5821363"/>
          </a:xfrm>
        </p:spPr>
        <p:txBody>
          <a:bodyPr>
            <a:normAutofit lnSpcReduction="10000"/>
          </a:bodyPr>
          <a:lstStyle/>
          <a:p>
            <a:pPr>
              <a:buNone/>
            </a:pPr>
            <a:r>
              <a:rPr lang="en-US" dirty="0" smtClean="0"/>
              <a:t>(X )    </a:t>
            </a:r>
            <a:r>
              <a:rPr lang="en-US" b="1" u="sng" cap="all" dirty="0" smtClean="0"/>
              <a:t>Recovery of money due from the employer </a:t>
            </a:r>
          </a:p>
          <a:p>
            <a:pPr>
              <a:buNone/>
            </a:pPr>
            <a:r>
              <a:rPr lang="en-US" b="1" cap="all" dirty="0"/>
              <a:t> </a:t>
            </a:r>
            <a:r>
              <a:rPr lang="en-US" b="1" cap="all" dirty="0" smtClean="0"/>
              <a:t>      </a:t>
            </a:r>
            <a:r>
              <a:rPr lang="en-US" b="1" u="sng" cap="all" dirty="0" smtClean="0"/>
              <a:t>(</a:t>
            </a:r>
            <a:r>
              <a:rPr lang="en-US" b="1" u="sng" cap="all" dirty="0" err="1" smtClean="0"/>
              <a:t>Sn</a:t>
            </a:r>
            <a:r>
              <a:rPr lang="en-US" b="1" u="sng" cap="all" dirty="0" smtClean="0"/>
              <a:t> 33C)</a:t>
            </a:r>
          </a:p>
          <a:p>
            <a:pPr>
              <a:buNone/>
            </a:pPr>
            <a:r>
              <a:rPr lang="en-US" dirty="0" smtClean="0"/>
              <a:t>(1 )</a:t>
            </a:r>
            <a:r>
              <a:rPr lang="en-US" b="1" u="sng" dirty="0" smtClean="0"/>
              <a:t>WHEN CAN THE WORKMAN INVOKE THIS PROCEDURE?</a:t>
            </a:r>
          </a:p>
          <a:p>
            <a:pPr>
              <a:buNone/>
            </a:pPr>
            <a:r>
              <a:rPr lang="en-US" dirty="0" smtClean="0"/>
              <a:t>(a)He should have become entitled for some amount:</a:t>
            </a:r>
          </a:p>
          <a:p>
            <a:pPr marL="571500" indent="-571500">
              <a:buNone/>
            </a:pPr>
            <a:r>
              <a:rPr lang="en-US" dirty="0" smtClean="0"/>
              <a:t>      (</a:t>
            </a:r>
            <a:r>
              <a:rPr lang="en-US" dirty="0" err="1" smtClean="0"/>
              <a:t>i</a:t>
            </a:r>
            <a:r>
              <a:rPr lang="en-US" dirty="0" smtClean="0"/>
              <a:t>)Under a settlement or award</a:t>
            </a:r>
          </a:p>
          <a:p>
            <a:pPr marL="571500" indent="-571500">
              <a:buNone/>
            </a:pPr>
            <a:r>
              <a:rPr lang="en-US" dirty="0" smtClean="0"/>
              <a:t>      (ii) For lay off /retrenchment/closure compensation under chapter V-A or V-B.</a:t>
            </a:r>
          </a:p>
          <a:p>
            <a:pPr marL="571500" indent="-571500">
              <a:buNone/>
            </a:pPr>
            <a:r>
              <a:rPr lang="en-US" dirty="0" smtClean="0"/>
              <a:t>(2) </a:t>
            </a:r>
            <a:r>
              <a:rPr lang="en-US" b="1" u="sng" dirty="0" smtClean="0"/>
              <a:t>TIME LIMIT FOR CLAIMING</a:t>
            </a:r>
          </a:p>
          <a:p>
            <a:pPr marL="571500" indent="-571500">
              <a:buAutoNum type="alphaLcParenBoth"/>
            </a:pPr>
            <a:r>
              <a:rPr lang="en-US" dirty="0" smtClean="0"/>
              <a:t>Claims should be submitted to the government within one year of it falling due</a:t>
            </a:r>
          </a:p>
          <a:p>
            <a:pPr marL="571500" indent="-571500">
              <a:buAutoNum type="alphaLcParenBoth"/>
            </a:pPr>
            <a:r>
              <a:rPr lang="en-US" dirty="0" smtClean="0"/>
              <a:t>Government can condone delay, if proper reasons are given. </a:t>
            </a:r>
            <a:endParaRPr lang="en-US" dirty="0"/>
          </a:p>
        </p:txBody>
      </p:sp>
    </p:spTree>
    <p:extLst>
      <p:ext uri="{BB962C8B-B14F-4D97-AF65-F5344CB8AC3E}">
        <p14:creationId xmlns:p14="http://schemas.microsoft.com/office/powerpoint/2010/main" xmlns="" val="31920984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8229600" cy="6400800"/>
          </a:xfrm>
        </p:spPr>
        <p:txBody>
          <a:bodyPr>
            <a:normAutofit fontScale="85000" lnSpcReduction="20000"/>
          </a:bodyPr>
          <a:lstStyle/>
          <a:p>
            <a:pPr>
              <a:buNone/>
            </a:pPr>
            <a:r>
              <a:rPr lang="en-US" dirty="0" smtClean="0"/>
              <a:t>(3) </a:t>
            </a:r>
            <a:r>
              <a:rPr lang="en-US" b="1" u="sng" dirty="0" smtClean="0"/>
              <a:t>Who can file?</a:t>
            </a:r>
          </a:p>
          <a:p>
            <a:pPr marL="514350" indent="-514350">
              <a:buAutoNum type="alphaLcParenBoth"/>
            </a:pPr>
            <a:r>
              <a:rPr lang="en-US" dirty="0" smtClean="0"/>
              <a:t>The workman/his heirs/anybody authorized by him.</a:t>
            </a:r>
          </a:p>
          <a:p>
            <a:pPr marL="514350" indent="-514350">
              <a:buNone/>
            </a:pPr>
            <a:r>
              <a:rPr lang="en-US" dirty="0" smtClean="0"/>
              <a:t>(4) </a:t>
            </a:r>
            <a:r>
              <a:rPr lang="en-US" b="1" u="sng" dirty="0" smtClean="0"/>
              <a:t>Two types of claim petitions</a:t>
            </a:r>
          </a:p>
          <a:p>
            <a:pPr marL="514350" indent="-514350">
              <a:buAutoNum type="alphaLcParenBoth"/>
            </a:pPr>
            <a:r>
              <a:rPr lang="en-US" dirty="0" smtClean="0"/>
              <a:t>If the workman knows the exact entitlement amount the petition should be under 33(C)(1)</a:t>
            </a:r>
          </a:p>
          <a:p>
            <a:pPr marL="514350" indent="-514350">
              <a:buAutoNum type="alphaLcParenBoth"/>
            </a:pPr>
            <a:r>
              <a:rPr lang="en-US" dirty="0" smtClean="0"/>
              <a:t>If the entitlement  is  known, but the quantum is not known ,the petition should be under 33(C)(2)</a:t>
            </a:r>
          </a:p>
          <a:p>
            <a:pPr marL="514350" indent="-514350">
              <a:buNone/>
            </a:pPr>
            <a:r>
              <a:rPr lang="en-US" dirty="0" smtClean="0"/>
              <a:t>(5) </a:t>
            </a:r>
            <a:r>
              <a:rPr lang="en-US" b="1" u="sng" dirty="0" smtClean="0"/>
              <a:t>Procedure for claiming</a:t>
            </a:r>
          </a:p>
          <a:p>
            <a:pPr marL="514350" indent="-514350">
              <a:buAutoNum type="alphaLcParenBoth"/>
            </a:pPr>
            <a:r>
              <a:rPr lang="en-US" dirty="0" smtClean="0"/>
              <a:t>Rule 62 outlines the procedure and the forms to be used for filing</a:t>
            </a:r>
          </a:p>
          <a:p>
            <a:pPr marL="514350" indent="-514350">
              <a:buAutoNum type="alphaLcParenBoth"/>
            </a:pPr>
            <a:r>
              <a:rPr lang="en-US" dirty="0" smtClean="0"/>
              <a:t>The government will forward the petition to the </a:t>
            </a:r>
            <a:r>
              <a:rPr lang="en-US" dirty="0" err="1" smtClean="0"/>
              <a:t>labour</a:t>
            </a:r>
            <a:r>
              <a:rPr lang="en-US" dirty="0" smtClean="0"/>
              <a:t> court for issuing necessary orders</a:t>
            </a:r>
          </a:p>
          <a:p>
            <a:pPr marL="514350" indent="-514350">
              <a:buAutoNum type="alphaLcParenBoth"/>
            </a:pPr>
            <a:r>
              <a:rPr lang="en-US" dirty="0" smtClean="0"/>
              <a:t>After receiving the orders, government will send it to the collector for attaching the employer’s property and then pay it to the claimants.</a:t>
            </a:r>
          </a:p>
          <a:p>
            <a:pPr marL="514350" indent="-514350">
              <a:buNone/>
            </a:pPr>
            <a:r>
              <a:rPr lang="en-US" dirty="0" smtClean="0"/>
              <a:t>NOTE: if the workman’s salary is below Rs 18,000/-pm, he could also file a claim under section 15 of the payment of wages act 1936</a:t>
            </a:r>
            <a:endParaRPr lang="en-US" dirty="0"/>
          </a:p>
        </p:txBody>
      </p:sp>
    </p:spTree>
    <p:extLst>
      <p:ext uri="{BB962C8B-B14F-4D97-AF65-F5344CB8AC3E}">
        <p14:creationId xmlns:p14="http://schemas.microsoft.com/office/powerpoint/2010/main" xmlns="" val="3137072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1" y="138546"/>
            <a:ext cx="8382000" cy="6414654"/>
          </a:xfrm>
        </p:spPr>
        <p:txBody>
          <a:bodyPr>
            <a:normAutofit lnSpcReduction="10000"/>
          </a:bodyPr>
          <a:lstStyle/>
          <a:p>
            <a:pPr>
              <a:buNone/>
            </a:pPr>
            <a:r>
              <a:rPr lang="en-US" dirty="0" smtClean="0"/>
              <a:t>XI   Temporary restriction on employer’s powers to alter service condition or take disciplinary action against workmen during the pendency periods of conciliation/adjudication or arbitration (</a:t>
            </a:r>
            <a:r>
              <a:rPr lang="en-US" dirty="0" err="1" smtClean="0"/>
              <a:t>Sn</a:t>
            </a:r>
            <a:r>
              <a:rPr lang="en-US" dirty="0" smtClean="0"/>
              <a:t> 33)-</a:t>
            </a:r>
          </a:p>
          <a:p>
            <a:pPr>
              <a:buNone/>
            </a:pPr>
            <a:r>
              <a:rPr lang="en-US" dirty="0" smtClean="0"/>
              <a:t>-------------------------------------------------------------------------</a:t>
            </a:r>
          </a:p>
          <a:p>
            <a:pPr>
              <a:buNone/>
            </a:pPr>
            <a:endParaRPr lang="en-US" dirty="0" smtClean="0"/>
          </a:p>
          <a:p>
            <a:pPr marL="514350" indent="-514350">
              <a:buAutoNum type="arabicParenBoth"/>
            </a:pPr>
            <a:r>
              <a:rPr lang="en-US" u="sng" dirty="0" smtClean="0"/>
              <a:t>Restrictions are temporary</a:t>
            </a:r>
          </a:p>
          <a:p>
            <a:pPr marL="514350" indent="-514350">
              <a:buAutoNum type="alphaLcParenBoth"/>
            </a:pPr>
            <a:r>
              <a:rPr lang="en-US" dirty="0" smtClean="0"/>
              <a:t>The restrictions imposed under Sn 33 is only during the period of pendency</a:t>
            </a:r>
          </a:p>
          <a:p>
            <a:pPr marL="514350" indent="-514350">
              <a:buAutoNum type="alphaLcParenBoth"/>
            </a:pPr>
            <a:r>
              <a:rPr lang="en-US" dirty="0" smtClean="0"/>
              <a:t>The restrictions will not apply outside the pendency period.</a:t>
            </a:r>
          </a:p>
          <a:p>
            <a:pPr marL="514350" indent="-514350">
              <a:buAutoNum type="alphaLcParenBoth"/>
            </a:pPr>
            <a:r>
              <a:rPr lang="en-US" dirty="0" smtClean="0"/>
              <a:t>These temporary restrictions are imposed for preventing actions by employer which may escalate the conflict and reduce the prospect of an amicable resolution of the dispute. </a:t>
            </a:r>
            <a:endParaRPr lang="en-US" dirty="0"/>
          </a:p>
        </p:txBody>
      </p:sp>
    </p:spTree>
    <p:extLst>
      <p:ext uri="{BB962C8B-B14F-4D97-AF65-F5344CB8AC3E}">
        <p14:creationId xmlns:p14="http://schemas.microsoft.com/office/powerpoint/2010/main" xmlns="" val="532035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502920"/>
            <a:ext cx="10713720" cy="5674043"/>
          </a:xfrm>
        </p:spPr>
        <p:txBody>
          <a:bodyPr>
            <a:normAutofit lnSpcReduction="10000"/>
          </a:bodyPr>
          <a:lstStyle/>
          <a:p>
            <a:pPr marL="514350" indent="-514350">
              <a:buFont typeface="+mj-lt"/>
              <a:buAutoNum type="arabicParenR" startAt="4"/>
            </a:pPr>
            <a:r>
              <a:rPr lang="en-IN" dirty="0" smtClean="0"/>
              <a:t> An employee cannot be excluded by merely giving him designations of </a:t>
            </a:r>
            <a:r>
              <a:rPr lang="en-IN" dirty="0" err="1" smtClean="0"/>
              <a:t>Manager|Administrator|Supervisor</a:t>
            </a:r>
            <a:r>
              <a:rPr lang="en-IN" dirty="0" smtClean="0"/>
              <a:t> etc.</a:t>
            </a:r>
          </a:p>
          <a:p>
            <a:pPr marL="514350" indent="-514350">
              <a:buFont typeface="+mj-lt"/>
              <a:buAutoNum type="arabicParenR" startAt="4"/>
            </a:pPr>
            <a:r>
              <a:rPr lang="en-IN" dirty="0" smtClean="0"/>
              <a:t>Even if a portion of  the job is supervisory, If the dominant activity is any one of the inclusive </a:t>
            </a:r>
            <a:r>
              <a:rPr lang="en-IN" dirty="0" err="1" smtClean="0"/>
              <a:t>fucntions</a:t>
            </a:r>
            <a:r>
              <a:rPr lang="en-IN" dirty="0" smtClean="0"/>
              <a:t>, the employees would be counted as workman.[S.K </a:t>
            </a:r>
            <a:r>
              <a:rPr lang="en-IN" dirty="0" err="1" smtClean="0"/>
              <a:t>Maini</a:t>
            </a:r>
            <a:r>
              <a:rPr lang="en-IN" dirty="0" smtClean="0"/>
              <a:t> vs </a:t>
            </a:r>
            <a:r>
              <a:rPr lang="en-IN" dirty="0" err="1" smtClean="0"/>
              <a:t>Carona</a:t>
            </a:r>
            <a:r>
              <a:rPr lang="en-IN" dirty="0" smtClean="0"/>
              <a:t> </a:t>
            </a:r>
            <a:r>
              <a:rPr lang="en-IN" dirty="0" err="1" smtClean="0"/>
              <a:t>Sahu</a:t>
            </a:r>
            <a:r>
              <a:rPr lang="en-IN" dirty="0" smtClean="0"/>
              <a:t> 1994(3)SCC 510]</a:t>
            </a:r>
          </a:p>
          <a:p>
            <a:pPr marL="514350" indent="-514350">
              <a:buFont typeface="+mj-lt"/>
              <a:buAutoNum type="arabicParenR" startAt="4"/>
            </a:pPr>
            <a:r>
              <a:rPr lang="en-IN" dirty="0" smtClean="0"/>
              <a:t>Teachers  do not fall within the 6 inclusions and hence not workman. [</a:t>
            </a:r>
            <a:r>
              <a:rPr lang="en-IN" dirty="0" err="1" smtClean="0"/>
              <a:t>Karthiani</a:t>
            </a:r>
            <a:r>
              <a:rPr lang="en-IN" dirty="0" smtClean="0"/>
              <a:t> Vs Union of India[1984(1) LLJ 259]</a:t>
            </a:r>
          </a:p>
          <a:p>
            <a:pPr marL="514350" indent="-514350">
              <a:buFont typeface="+mj-lt"/>
              <a:buAutoNum type="arabicParenR" startAt="4"/>
            </a:pPr>
            <a:r>
              <a:rPr lang="en-IN" dirty="0" smtClean="0"/>
              <a:t>In </a:t>
            </a:r>
            <a:r>
              <a:rPr lang="en-IN" dirty="0" err="1" smtClean="0"/>
              <a:t>Baselius</a:t>
            </a:r>
            <a:r>
              <a:rPr lang="en-IN" dirty="0" smtClean="0"/>
              <a:t> Medical Hospital case 2007(2) LLJ 925, The Kerala HC quoting the SC Judgement in </a:t>
            </a:r>
            <a:r>
              <a:rPr lang="en-IN" dirty="0" err="1" smtClean="0"/>
              <a:t>Sonapet</a:t>
            </a:r>
            <a:r>
              <a:rPr lang="en-IN" dirty="0" smtClean="0"/>
              <a:t> Coop Mills Case [2005(1) LLJ 1122] held a doctor doing mere medical consulting with no supervisory function is a workman. However the Delhi HC in Multan Eye Hospital Case [2012(133) FLR 675] Took the opposite view on the Ground that doctors, Lawyers charted accountants have to follow a code of ethics and hence cannot be treated as workman under I.D Act.</a:t>
            </a:r>
          </a:p>
          <a:p>
            <a:pPr marL="514350" indent="-514350">
              <a:buFont typeface="+mj-lt"/>
              <a:buAutoNum type="arabicParenR" startAt="4"/>
            </a:pPr>
            <a:endParaRPr lang="en-IN" dirty="0"/>
          </a:p>
        </p:txBody>
      </p:sp>
    </p:spTree>
    <p:extLst>
      <p:ext uri="{BB962C8B-B14F-4D97-AF65-F5344CB8AC3E}">
        <p14:creationId xmlns:p14="http://schemas.microsoft.com/office/powerpoint/2010/main" xmlns="" val="26923787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248400"/>
          </a:xfrm>
        </p:spPr>
        <p:txBody>
          <a:bodyPr/>
          <a:lstStyle/>
          <a:p>
            <a:pPr>
              <a:buNone/>
            </a:pPr>
            <a:r>
              <a:rPr lang="en-US" dirty="0" smtClean="0"/>
              <a:t>(2) </a:t>
            </a:r>
            <a:r>
              <a:rPr lang="en-US" b="1" u="sng" cap="all" dirty="0" smtClean="0"/>
              <a:t>What is meant by period of pendency</a:t>
            </a:r>
          </a:p>
          <a:p>
            <a:pPr marL="514350" indent="-514350">
              <a:buAutoNum type="alphaLcParenBoth"/>
            </a:pPr>
            <a:r>
              <a:rPr lang="en-US" dirty="0" smtClean="0"/>
              <a:t>Conciliation is deemed to commence and conclude when contingencies mentioned in sec 20(1) and 20(2) are satisfied</a:t>
            </a:r>
          </a:p>
          <a:p>
            <a:pPr marL="514350" indent="-514350">
              <a:buAutoNum type="alphaLcParenBoth"/>
            </a:pPr>
            <a:r>
              <a:rPr lang="en-US" dirty="0" smtClean="0"/>
              <a:t>Adjudication and arbitration are deemed to commence and conclude when contingencies mentioned in sec 20(3) are satisfied</a:t>
            </a:r>
          </a:p>
          <a:p>
            <a:pPr marL="514350" indent="-514350">
              <a:buAutoNum type="alphaLcParenBoth"/>
            </a:pPr>
            <a:r>
              <a:rPr lang="en-US" dirty="0" smtClean="0"/>
              <a:t>The period intervening the commencement and conclusion are called period of pendency.</a:t>
            </a:r>
            <a:endParaRPr lang="en-US" dirty="0"/>
          </a:p>
        </p:txBody>
      </p:sp>
    </p:spTree>
    <p:extLst>
      <p:ext uri="{BB962C8B-B14F-4D97-AF65-F5344CB8AC3E}">
        <p14:creationId xmlns:p14="http://schemas.microsoft.com/office/powerpoint/2010/main" xmlns="" val="19525094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248400"/>
          </a:xfrm>
        </p:spPr>
        <p:txBody>
          <a:bodyPr/>
          <a:lstStyle/>
          <a:p>
            <a:pPr>
              <a:buNone/>
            </a:pPr>
            <a:r>
              <a:rPr lang="en-US" dirty="0" smtClean="0"/>
              <a:t>(3)  RESTRICTIONS ON ALTERATION OF SERVICE CONDITIONS [ </a:t>
            </a:r>
            <a:r>
              <a:rPr lang="en-US" dirty="0" err="1" smtClean="0"/>
              <a:t>Sns</a:t>
            </a:r>
            <a:r>
              <a:rPr lang="en-US" dirty="0" smtClean="0"/>
              <a:t>. 33(1)(a) &amp;33(2)(a)</a:t>
            </a:r>
          </a:p>
        </p:txBody>
      </p:sp>
      <p:graphicFrame>
        <p:nvGraphicFramePr>
          <p:cNvPr id="4" name="Table 3"/>
          <p:cNvGraphicFramePr>
            <a:graphicFrameLocks noGrp="1"/>
          </p:cNvGraphicFramePr>
          <p:nvPr>
            <p:extLst>
              <p:ext uri="{D42A27DB-BD31-4B8C-83A1-F6EECF244321}">
                <p14:modId xmlns:p14="http://schemas.microsoft.com/office/powerpoint/2010/main" xmlns="" val="2235113741"/>
              </p:ext>
            </p:extLst>
          </p:nvPr>
        </p:nvGraphicFramePr>
        <p:xfrm>
          <a:off x="1392073" y="1351127"/>
          <a:ext cx="9212236" cy="5125874"/>
        </p:xfrm>
        <a:graphic>
          <a:graphicData uri="http://schemas.openxmlformats.org/drawingml/2006/table">
            <a:tbl>
              <a:tblPr/>
              <a:tblGrid>
                <a:gridCol w="2081892"/>
                <a:gridCol w="3507740"/>
                <a:gridCol w="3622604"/>
              </a:tblGrid>
              <a:tr h="377351">
                <a:tc>
                  <a:txBody>
                    <a:bodyPr/>
                    <a:lstStyle/>
                    <a:p>
                      <a:pPr marL="0" marR="0" algn="ctr" defTabSz="914400" rtl="0" eaLnBrk="1" fontAlgn="ctr" latinLnBrk="0" hangingPunct="1">
                        <a:lnSpc>
                          <a:spcPct val="115000"/>
                        </a:lnSpc>
                        <a:spcBef>
                          <a:spcPts val="0"/>
                        </a:spcBef>
                        <a:spcAft>
                          <a:spcPts val="1000"/>
                        </a:spcAft>
                      </a:pPr>
                      <a:r>
                        <a:rPr lang="en-US" sz="1800" b="1" u="none" strike="noStrike" kern="1200" dirty="0">
                          <a:solidFill>
                            <a:srgbClr val="C00000"/>
                          </a:solidFill>
                          <a:effectLst/>
                          <a:latin typeface="+mn-lt"/>
                          <a:ea typeface="+mn-ea"/>
                          <a:cs typeface="+mn-cs"/>
                        </a:rPr>
                        <a:t>Section no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gn="ctr" defTabSz="914400" rtl="0" eaLnBrk="1" fontAlgn="ctr" latinLnBrk="0" hangingPunct="1">
                        <a:lnSpc>
                          <a:spcPct val="115000"/>
                        </a:lnSpc>
                        <a:spcBef>
                          <a:spcPts val="0"/>
                        </a:spcBef>
                        <a:spcAft>
                          <a:spcPts val="1000"/>
                        </a:spcAft>
                      </a:pPr>
                      <a:r>
                        <a:rPr lang="en-US" sz="1800" b="1" u="none" strike="noStrike" kern="1200" dirty="0">
                          <a:solidFill>
                            <a:srgbClr val="C00000"/>
                          </a:solidFill>
                          <a:effectLst/>
                          <a:latin typeface="+mn-lt"/>
                          <a:ea typeface="+mn-ea"/>
                          <a:cs typeface="+mn-cs"/>
                        </a:rPr>
                        <a:t>Contingency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gn="ctr" defTabSz="914400" rtl="0" eaLnBrk="1" fontAlgn="ctr" latinLnBrk="0" hangingPunct="1">
                        <a:lnSpc>
                          <a:spcPct val="115000"/>
                        </a:lnSpc>
                        <a:spcBef>
                          <a:spcPts val="0"/>
                        </a:spcBef>
                        <a:spcAft>
                          <a:spcPts val="1000"/>
                        </a:spcAft>
                      </a:pPr>
                      <a:r>
                        <a:rPr lang="en-US" sz="1800" b="1" u="none" strike="noStrike" kern="1200" dirty="0">
                          <a:solidFill>
                            <a:srgbClr val="C00000"/>
                          </a:solidFill>
                          <a:effectLst/>
                          <a:latin typeface="+mn-lt"/>
                          <a:ea typeface="+mn-ea"/>
                          <a:cs typeface="+mn-cs"/>
                        </a:rPr>
                        <a:t>Restriction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r h="2535509">
                <a:tc>
                  <a:txBody>
                    <a:bodyPr/>
                    <a:lstStyle/>
                    <a:p>
                      <a:pPr marL="0" marR="0">
                        <a:lnSpc>
                          <a:spcPct val="115000"/>
                        </a:lnSpc>
                        <a:spcBef>
                          <a:spcPts val="0"/>
                        </a:spcBef>
                        <a:spcAft>
                          <a:spcPts val="1000"/>
                        </a:spcAft>
                      </a:pPr>
                      <a:r>
                        <a:rPr lang="en-US" sz="1800" dirty="0">
                          <a:latin typeface="Calibri"/>
                          <a:ea typeface="Calibri"/>
                          <a:cs typeface="Times New Roman"/>
                        </a:rPr>
                        <a:t>33(1)(a)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dirty="0">
                          <a:latin typeface="Calibri"/>
                          <a:ea typeface="Calibri"/>
                          <a:cs typeface="Times New Roman"/>
                        </a:rPr>
                        <a:t>1.some matters are in dispute and pending conciliation/arbitration</a:t>
                      </a:r>
                    </a:p>
                    <a:p>
                      <a:pPr marL="0" marR="0">
                        <a:lnSpc>
                          <a:spcPct val="115000"/>
                        </a:lnSpc>
                        <a:spcBef>
                          <a:spcPts val="0"/>
                        </a:spcBef>
                        <a:spcAft>
                          <a:spcPts val="1000"/>
                        </a:spcAft>
                      </a:pPr>
                      <a:r>
                        <a:rPr lang="en-US" sz="1800" dirty="0">
                          <a:latin typeface="Calibri"/>
                          <a:ea typeface="Calibri"/>
                          <a:cs typeface="Times New Roman"/>
                        </a:rPr>
                        <a:t>2.management wants to alter one or more of the disputed items</a:t>
                      </a:r>
                    </a:p>
                    <a:p>
                      <a:pPr marL="0" marR="0">
                        <a:lnSpc>
                          <a:spcPct val="115000"/>
                        </a:lnSpc>
                        <a:spcBef>
                          <a:spcPts val="0"/>
                        </a:spcBef>
                        <a:spcAft>
                          <a:spcPts val="1000"/>
                        </a:spcAft>
                      </a:pPr>
                      <a:r>
                        <a:rPr lang="en-US" sz="1800" dirty="0">
                          <a:latin typeface="Calibri"/>
                          <a:ea typeface="Calibri"/>
                          <a:cs typeface="Times New Roman"/>
                        </a:rPr>
                        <a:t>3. against workmen who are concerned in the dispute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a:latin typeface="Calibri"/>
                          <a:ea typeface="Calibri"/>
                          <a:cs typeface="Times New Roman"/>
                        </a:rPr>
                        <a:t>Any change in service condition can be done only with the express written permission of the authority before whom the issue is pending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r h="2213014">
                <a:tc>
                  <a:txBody>
                    <a:bodyPr/>
                    <a:lstStyle/>
                    <a:p>
                      <a:pPr marL="0" marR="0">
                        <a:lnSpc>
                          <a:spcPct val="115000"/>
                        </a:lnSpc>
                        <a:spcBef>
                          <a:spcPts val="0"/>
                        </a:spcBef>
                        <a:spcAft>
                          <a:spcPts val="1000"/>
                        </a:spcAft>
                      </a:pPr>
                      <a:r>
                        <a:rPr lang="en-US" sz="1800" dirty="0">
                          <a:latin typeface="Calibri"/>
                          <a:ea typeface="Calibri"/>
                          <a:cs typeface="Times New Roman"/>
                        </a:rPr>
                        <a:t>33(2)(a)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a:latin typeface="Calibri"/>
                          <a:ea typeface="Calibri"/>
                          <a:cs typeface="Times New Roman"/>
                        </a:rPr>
                        <a:t>The workmen are concerned in the dispute,but the matter proposed to be altered is not connected with any of the disputed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dirty="0">
                          <a:latin typeface="Calibri"/>
                          <a:ea typeface="Calibri"/>
                          <a:cs typeface="Times New Roman"/>
                        </a:rPr>
                        <a:t>(a)no permission or approval required</a:t>
                      </a:r>
                    </a:p>
                    <a:p>
                      <a:pPr marL="0" marR="0">
                        <a:lnSpc>
                          <a:spcPct val="115000"/>
                        </a:lnSpc>
                        <a:spcBef>
                          <a:spcPts val="0"/>
                        </a:spcBef>
                        <a:spcAft>
                          <a:spcPts val="1000"/>
                        </a:spcAft>
                      </a:pPr>
                      <a:r>
                        <a:rPr lang="en-US" sz="1800" dirty="0">
                          <a:latin typeface="Calibri"/>
                          <a:ea typeface="Calibri"/>
                          <a:cs typeface="Times New Roman"/>
                        </a:rPr>
                        <a:t>(b) management can take the required action as stipulated in the standing orders or appointment letter.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bl>
          </a:graphicData>
        </a:graphic>
      </p:graphicFrame>
    </p:spTree>
    <p:extLst>
      <p:ext uri="{BB962C8B-B14F-4D97-AF65-F5344CB8AC3E}">
        <p14:creationId xmlns:p14="http://schemas.microsoft.com/office/powerpoint/2010/main" xmlns="" val="14901585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81001"/>
            <a:ext cx="8305800" cy="5745163"/>
          </a:xfrm>
        </p:spPr>
        <p:txBody>
          <a:bodyPr/>
          <a:lstStyle/>
          <a:p>
            <a:pPr>
              <a:buNone/>
            </a:pPr>
            <a:r>
              <a:rPr lang="en-US" dirty="0" smtClean="0"/>
              <a:t>(</a:t>
            </a:r>
            <a:r>
              <a:rPr lang="en-US" b="1" u="sng" cap="all" dirty="0" smtClean="0"/>
              <a:t>4) Restrictions on taking disciplinary action against non-protected workmen (</a:t>
            </a:r>
            <a:r>
              <a:rPr lang="en-US" b="1" u="sng" cap="all" dirty="0" err="1" smtClean="0"/>
              <a:t>Sn</a:t>
            </a:r>
            <a:r>
              <a:rPr lang="en-US" b="1" u="sng" cap="all" dirty="0" smtClean="0"/>
              <a:t> 33(1)(B) and </a:t>
            </a:r>
            <a:r>
              <a:rPr lang="en-US" b="1" u="sng" cap="all" dirty="0" err="1" smtClean="0"/>
              <a:t>Sn</a:t>
            </a:r>
            <a:r>
              <a:rPr lang="en-US" b="1" u="sng" cap="all" dirty="0" smtClean="0"/>
              <a:t> </a:t>
            </a:r>
            <a:r>
              <a:rPr lang="en-US" b="1" u="sng" cap="all" smtClean="0"/>
              <a:t>33(2)(B))</a:t>
            </a:r>
            <a:endParaRPr lang="en-US" b="1" u="sng" cap="all" dirty="0" smtClean="0"/>
          </a:p>
          <a:p>
            <a:pPr>
              <a:buNone/>
            </a:pPr>
            <a:endParaRPr lang="en-US" dirty="0" smtClean="0"/>
          </a:p>
          <a:p>
            <a:pP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944673227"/>
              </p:ext>
            </p:extLst>
          </p:nvPr>
        </p:nvGraphicFramePr>
        <p:xfrm>
          <a:off x="1105468" y="1760561"/>
          <a:ext cx="9662617" cy="4859199"/>
        </p:xfrm>
        <a:graphic>
          <a:graphicData uri="http://schemas.openxmlformats.org/drawingml/2006/table">
            <a:tbl>
              <a:tblPr/>
              <a:tblGrid>
                <a:gridCol w="2070561"/>
                <a:gridCol w="2957944"/>
                <a:gridCol w="4634112"/>
              </a:tblGrid>
              <a:tr h="287578">
                <a:tc>
                  <a:txBody>
                    <a:bodyPr/>
                    <a:lstStyle/>
                    <a:p>
                      <a:pPr marL="0" marR="0" algn="ctr">
                        <a:lnSpc>
                          <a:spcPct val="115000"/>
                        </a:lnSpc>
                        <a:spcBef>
                          <a:spcPts val="0"/>
                        </a:spcBef>
                        <a:spcAft>
                          <a:spcPts val="1000"/>
                        </a:spcAft>
                      </a:pPr>
                      <a:r>
                        <a:rPr lang="en-US" sz="1800" b="1" u="none" strike="noStrike" kern="1200" dirty="0">
                          <a:solidFill>
                            <a:srgbClr val="C00000"/>
                          </a:solidFill>
                          <a:effectLst/>
                          <a:latin typeface="+mn-lt"/>
                          <a:ea typeface="+mn-ea"/>
                          <a:cs typeface="+mn-cs"/>
                        </a:rPr>
                        <a:t>Section no</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gn="ctr">
                        <a:lnSpc>
                          <a:spcPct val="115000"/>
                        </a:lnSpc>
                        <a:spcBef>
                          <a:spcPts val="0"/>
                        </a:spcBef>
                        <a:spcAft>
                          <a:spcPts val="1000"/>
                        </a:spcAft>
                      </a:pPr>
                      <a:r>
                        <a:rPr lang="en-US" sz="1800" b="1" u="none" strike="noStrike" kern="1200" dirty="0">
                          <a:solidFill>
                            <a:srgbClr val="C00000"/>
                          </a:solidFill>
                          <a:effectLst/>
                          <a:latin typeface="+mn-lt"/>
                          <a:ea typeface="+mn-ea"/>
                          <a:cs typeface="+mn-cs"/>
                        </a:rPr>
                        <a:t>contingency</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gn="ctr">
                        <a:lnSpc>
                          <a:spcPct val="115000"/>
                        </a:lnSpc>
                        <a:spcBef>
                          <a:spcPts val="0"/>
                        </a:spcBef>
                        <a:spcAft>
                          <a:spcPts val="1000"/>
                        </a:spcAft>
                      </a:pPr>
                      <a:r>
                        <a:rPr lang="en-US" sz="1800" b="1" u="none" strike="noStrike" kern="1200" dirty="0">
                          <a:solidFill>
                            <a:srgbClr val="C00000"/>
                          </a:solidFill>
                          <a:effectLst/>
                          <a:latin typeface="+mn-lt"/>
                          <a:ea typeface="+mn-ea"/>
                          <a:cs typeface="+mn-cs"/>
                        </a:rPr>
                        <a:t>Restriction </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r h="2128076">
                <a:tc>
                  <a:txBody>
                    <a:bodyPr/>
                    <a:lstStyle/>
                    <a:p>
                      <a:pPr marL="0" marR="0">
                        <a:lnSpc>
                          <a:spcPct val="115000"/>
                        </a:lnSpc>
                        <a:spcBef>
                          <a:spcPts val="0"/>
                        </a:spcBef>
                        <a:spcAft>
                          <a:spcPts val="1000"/>
                        </a:spcAft>
                      </a:pPr>
                      <a:r>
                        <a:rPr lang="en-US" sz="1800" dirty="0">
                          <a:latin typeface="Calibri"/>
                          <a:ea typeface="Calibri"/>
                          <a:cs typeface="Times New Roman"/>
                        </a:rPr>
                        <a:t>33(1)(b)</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dirty="0">
                          <a:latin typeface="Calibri"/>
                          <a:ea typeface="Calibri"/>
                          <a:cs typeface="Times New Roman"/>
                        </a:rPr>
                        <a:t>The workman has committed a misconduct in connection with the pending dispute</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dirty="0">
                          <a:latin typeface="Calibri"/>
                          <a:ea typeface="Calibri"/>
                          <a:cs typeface="Times New Roman"/>
                        </a:rPr>
                        <a:t>No discharge or dismissal orders shall be issued without taking express written permission from the authority</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r h="2415655">
                <a:tc>
                  <a:txBody>
                    <a:bodyPr/>
                    <a:lstStyle/>
                    <a:p>
                      <a:pPr marL="0" marR="0">
                        <a:lnSpc>
                          <a:spcPct val="115000"/>
                        </a:lnSpc>
                        <a:spcBef>
                          <a:spcPts val="0"/>
                        </a:spcBef>
                        <a:spcAft>
                          <a:spcPts val="1000"/>
                        </a:spcAft>
                      </a:pPr>
                      <a:r>
                        <a:rPr lang="en-US" sz="1800" dirty="0">
                          <a:latin typeface="Calibri"/>
                          <a:ea typeface="Calibri"/>
                          <a:cs typeface="Times New Roman"/>
                        </a:rPr>
                        <a:t>33(2)(b)</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a:latin typeface="Calibri"/>
                          <a:ea typeface="Calibri"/>
                          <a:cs typeface="Times New Roman"/>
                        </a:rPr>
                        <a:t>The workman has committed a misconduct which is not connected with the pending dispute</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c>
                  <a:txBody>
                    <a:bodyPr/>
                    <a:lstStyle/>
                    <a:p>
                      <a:pPr marL="0" marR="0">
                        <a:lnSpc>
                          <a:spcPct val="115000"/>
                        </a:lnSpc>
                        <a:spcBef>
                          <a:spcPts val="0"/>
                        </a:spcBef>
                        <a:spcAft>
                          <a:spcPts val="1000"/>
                        </a:spcAft>
                      </a:pPr>
                      <a:r>
                        <a:rPr lang="en-US" sz="1800" dirty="0">
                          <a:latin typeface="Calibri"/>
                          <a:ea typeface="Calibri"/>
                          <a:cs typeface="Times New Roman"/>
                        </a:rPr>
                        <a:t>(a)no  restriction on issuing punishments less than termination</a:t>
                      </a:r>
                    </a:p>
                    <a:p>
                      <a:pPr marL="0" marR="0">
                        <a:lnSpc>
                          <a:spcPct val="115000"/>
                        </a:lnSpc>
                        <a:spcBef>
                          <a:spcPts val="0"/>
                        </a:spcBef>
                        <a:spcAft>
                          <a:spcPts val="1000"/>
                        </a:spcAft>
                      </a:pPr>
                      <a:r>
                        <a:rPr lang="en-US" sz="1800" dirty="0">
                          <a:latin typeface="Calibri"/>
                          <a:ea typeface="Calibri"/>
                          <a:cs typeface="Times New Roman"/>
                        </a:rPr>
                        <a:t>(b) </a:t>
                      </a:r>
                      <a:r>
                        <a:rPr lang="en-US" sz="1800" dirty="0" smtClean="0">
                          <a:latin typeface="Calibri"/>
                          <a:ea typeface="Calibri"/>
                          <a:cs typeface="Times New Roman"/>
                        </a:rPr>
                        <a:t>IF</a:t>
                      </a:r>
                      <a:r>
                        <a:rPr lang="en-US" sz="1800" baseline="0" dirty="0" smtClean="0">
                          <a:latin typeface="Calibri"/>
                          <a:ea typeface="Calibri"/>
                          <a:cs typeface="Times New Roman"/>
                        </a:rPr>
                        <a:t> IT IS TERMINATION</a:t>
                      </a:r>
                      <a:r>
                        <a:rPr lang="en-US" sz="1800" dirty="0" smtClean="0">
                          <a:latin typeface="Calibri"/>
                          <a:ea typeface="Calibri"/>
                          <a:cs typeface="Times New Roman"/>
                        </a:rPr>
                        <a:t> must </a:t>
                      </a:r>
                      <a:r>
                        <a:rPr lang="en-US" sz="1800" dirty="0">
                          <a:latin typeface="Calibri"/>
                          <a:ea typeface="Calibri"/>
                          <a:cs typeface="Times New Roman"/>
                        </a:rPr>
                        <a:t>pay one month’s salary and apply for approval of the discharge/dismissal</a:t>
                      </a:r>
                    </a:p>
                    <a:p>
                      <a:pPr marL="0" marR="0">
                        <a:lnSpc>
                          <a:spcPct val="115000"/>
                        </a:lnSpc>
                        <a:spcBef>
                          <a:spcPts val="0"/>
                        </a:spcBef>
                        <a:spcAft>
                          <a:spcPts val="1000"/>
                        </a:spcAft>
                      </a:pPr>
                      <a:r>
                        <a:rPr lang="en-US" sz="1800" dirty="0">
                          <a:latin typeface="Calibri"/>
                          <a:ea typeface="Calibri"/>
                          <a:cs typeface="Times New Roman"/>
                        </a:rPr>
                        <a:t>(c) if not approved must reinstate.</a:t>
                      </a:r>
                    </a:p>
                  </a:txBody>
                  <a:tcPr marL="17211" marR="17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alpha val="62000"/>
                      </a:schemeClr>
                    </a:solidFill>
                  </a:tcPr>
                </a:tc>
              </a:tr>
            </a:tbl>
          </a:graphicData>
        </a:graphic>
      </p:graphicFrame>
    </p:spTree>
    <p:extLst>
      <p:ext uri="{BB962C8B-B14F-4D97-AF65-F5344CB8AC3E}">
        <p14:creationId xmlns:p14="http://schemas.microsoft.com/office/powerpoint/2010/main" xmlns="" val="3733444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0"/>
            <a:ext cx="8305800" cy="6096000"/>
          </a:xfrm>
        </p:spPr>
        <p:txBody>
          <a:bodyPr>
            <a:normAutofit lnSpcReduction="10000"/>
          </a:bodyPr>
          <a:lstStyle/>
          <a:p>
            <a:pPr>
              <a:buNone/>
            </a:pPr>
            <a:r>
              <a:rPr lang="en-US" b="1" u="sng" cap="small" dirty="0" smtClean="0"/>
              <a:t>(5) Restrictions on punishing protected workmen </a:t>
            </a:r>
          </a:p>
          <a:p>
            <a:pPr>
              <a:buNone/>
            </a:pPr>
            <a:r>
              <a:rPr lang="en-US" b="1" u="sng" cap="small" dirty="0"/>
              <a:t> </a:t>
            </a:r>
            <a:r>
              <a:rPr lang="en-US" b="1" u="sng" cap="small" dirty="0" smtClean="0"/>
              <a:t>     (</a:t>
            </a:r>
            <a:r>
              <a:rPr lang="en-US" b="1" u="sng" cap="small" dirty="0" err="1" smtClean="0"/>
              <a:t>Sn</a:t>
            </a:r>
            <a:r>
              <a:rPr lang="en-US" b="1" u="sng" cap="small" dirty="0" smtClean="0"/>
              <a:t> 33(3) and </a:t>
            </a:r>
            <a:r>
              <a:rPr lang="en-US" b="1" u="sng" cap="small" dirty="0" err="1" smtClean="0"/>
              <a:t>Sn</a:t>
            </a:r>
            <a:r>
              <a:rPr lang="en-US" b="1" u="sng" cap="small" dirty="0" smtClean="0"/>
              <a:t> 33(4))</a:t>
            </a:r>
          </a:p>
          <a:p>
            <a:pPr marL="514350" indent="-514350">
              <a:buAutoNum type="arabicParenBoth"/>
            </a:pPr>
            <a:r>
              <a:rPr lang="en-US" dirty="0" smtClean="0"/>
              <a:t>No kinds of punishment can be issued against protected workmen without taking advance written permission from the authority concerned.</a:t>
            </a:r>
          </a:p>
          <a:p>
            <a:pPr marL="514350" indent="-514350">
              <a:buAutoNum type="arabicParenBoth"/>
            </a:pPr>
            <a:r>
              <a:rPr lang="en-US" b="1" u="sng" cap="all" dirty="0" smtClean="0"/>
              <a:t>Who is a protected workman</a:t>
            </a:r>
          </a:p>
          <a:p>
            <a:pPr marL="514350" indent="-514350">
              <a:buAutoNum type="alphaLcParenBoth"/>
            </a:pPr>
            <a:r>
              <a:rPr lang="en-US" dirty="0" smtClean="0"/>
              <a:t>All union office bearers cannot claim protected status</a:t>
            </a:r>
          </a:p>
          <a:p>
            <a:pPr marL="514350" indent="-514350">
              <a:buAutoNum type="alphaLcParenBoth"/>
            </a:pPr>
            <a:r>
              <a:rPr lang="en-US" dirty="0" smtClean="0"/>
              <a:t>Every union can claim up to 1 percent of its strength, </a:t>
            </a:r>
            <a:r>
              <a:rPr lang="en-US" smtClean="0"/>
              <a:t>subjecte </a:t>
            </a:r>
            <a:r>
              <a:rPr lang="en-US" dirty="0" smtClean="0"/>
              <a:t>to a minimum of 5 union office bearers(Rule 61)</a:t>
            </a:r>
          </a:p>
          <a:p>
            <a:pPr marL="514350" indent="-514350">
              <a:buAutoNum type="alphaLcParenBoth"/>
            </a:pPr>
            <a:r>
              <a:rPr lang="en-US" dirty="0" smtClean="0"/>
              <a:t>If they claim more, the management should write to the union to spell out for whom they would like to give the protected status within 15 days</a:t>
            </a:r>
          </a:p>
          <a:p>
            <a:pPr marL="514350" indent="-514350">
              <a:buNone/>
            </a:pPr>
            <a:endParaRPr lang="en-US" dirty="0" smtClean="0"/>
          </a:p>
        </p:txBody>
      </p:sp>
    </p:spTree>
    <p:extLst>
      <p:ext uri="{BB962C8B-B14F-4D97-AF65-F5344CB8AC3E}">
        <p14:creationId xmlns:p14="http://schemas.microsoft.com/office/powerpoint/2010/main" xmlns="" val="601406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8382000" cy="6248400"/>
          </a:xfrm>
        </p:spPr>
        <p:txBody>
          <a:bodyPr>
            <a:normAutofit fontScale="92500"/>
          </a:bodyPr>
          <a:lstStyle/>
          <a:p>
            <a:pPr>
              <a:buNone/>
            </a:pPr>
            <a:r>
              <a:rPr lang="en-US" dirty="0" smtClean="0"/>
              <a:t>(d) As per the rules each year the union should communicate to the management by or before 30</a:t>
            </a:r>
            <a:r>
              <a:rPr lang="en-US" baseline="30000" dirty="0" smtClean="0"/>
              <a:t>th</a:t>
            </a:r>
            <a:r>
              <a:rPr lang="en-US" dirty="0" smtClean="0"/>
              <a:t> April the names of the person to be declared as protected workmen</a:t>
            </a:r>
          </a:p>
          <a:p>
            <a:pPr>
              <a:buNone/>
            </a:pPr>
            <a:r>
              <a:rPr lang="en-US" dirty="0" smtClean="0"/>
              <a:t>(e) Such protection is for a maximum period of 12 months and limited to periods when there are disputes pending</a:t>
            </a:r>
          </a:p>
          <a:p>
            <a:pPr>
              <a:buNone/>
            </a:pPr>
            <a:r>
              <a:rPr lang="en-US" dirty="0" smtClean="0"/>
              <a:t>(f) If there is any dispute on this matter it should be referred to the </a:t>
            </a:r>
            <a:r>
              <a:rPr lang="en-US" dirty="0" err="1" smtClean="0"/>
              <a:t>labour</a:t>
            </a:r>
            <a:r>
              <a:rPr lang="en-US" dirty="0" smtClean="0"/>
              <a:t> commissioner</a:t>
            </a:r>
          </a:p>
          <a:p>
            <a:pPr>
              <a:buNone/>
            </a:pPr>
            <a:endParaRPr lang="en-US" dirty="0" smtClean="0"/>
          </a:p>
          <a:p>
            <a:pPr>
              <a:buNone/>
            </a:pPr>
            <a:r>
              <a:rPr lang="en-US" dirty="0" smtClean="0"/>
              <a:t>NOTE: in the HIL life care LTD </a:t>
            </a:r>
            <a:r>
              <a:rPr lang="en-US" dirty="0" err="1" smtClean="0"/>
              <a:t>vs</a:t>
            </a:r>
            <a:r>
              <a:rPr lang="en-US" dirty="0" smtClean="0"/>
              <a:t> Hindustan latex </a:t>
            </a:r>
            <a:r>
              <a:rPr lang="en-US" dirty="0" err="1" smtClean="0"/>
              <a:t>labour</a:t>
            </a:r>
            <a:r>
              <a:rPr lang="en-US" dirty="0" smtClean="0"/>
              <a:t> union (2011(128) FLR 653) the division bench of the Kerala HC over ruling the single bench as well as the </a:t>
            </a:r>
            <a:r>
              <a:rPr lang="en-US" dirty="0" err="1" smtClean="0"/>
              <a:t>labour</a:t>
            </a:r>
            <a:r>
              <a:rPr lang="en-US" dirty="0" smtClean="0"/>
              <a:t> commissioner’s decision held that the management can refuse to grant status to nominated union leaders if disciplinary proceedings are pending against them</a:t>
            </a:r>
          </a:p>
          <a:p>
            <a:pPr>
              <a:buNone/>
            </a:pPr>
            <a:r>
              <a:rPr lang="en-US" dirty="0" smtClean="0"/>
              <a:t>--------------------------------------------------------------------------------</a:t>
            </a:r>
          </a:p>
          <a:p>
            <a:pPr>
              <a:buNone/>
            </a:pPr>
            <a:endParaRPr lang="en-US" dirty="0"/>
          </a:p>
          <a:p>
            <a:pPr>
              <a:buNone/>
            </a:pPr>
            <a:endParaRPr lang="en-US" dirty="0" smtClean="0"/>
          </a:p>
        </p:txBody>
      </p:sp>
    </p:spTree>
    <p:extLst>
      <p:ext uri="{BB962C8B-B14F-4D97-AF65-F5344CB8AC3E}">
        <p14:creationId xmlns:p14="http://schemas.microsoft.com/office/powerpoint/2010/main" xmlns="" val="347562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 </a:t>
            </a:r>
            <a:r>
              <a:rPr lang="en-IN" u="sng" dirty="0" smtClean="0"/>
              <a:t>INDUSTRIAL DISPUTE [Sn2(k)]</a:t>
            </a:r>
            <a:endParaRPr lang="en-IN" u="sng" dirty="0"/>
          </a:p>
        </p:txBody>
      </p:sp>
      <p:sp>
        <p:nvSpPr>
          <p:cNvPr id="3" name="Content Placeholder 2"/>
          <p:cNvSpPr>
            <a:spLocks noGrp="1"/>
          </p:cNvSpPr>
          <p:nvPr>
            <p:ph idx="1"/>
          </p:nvPr>
        </p:nvSpPr>
        <p:spPr/>
        <p:txBody>
          <a:bodyPr/>
          <a:lstStyle/>
          <a:p>
            <a:pPr marL="514350" indent="-514350">
              <a:buFont typeface="+mj-lt"/>
              <a:buAutoNum type="arabicPeriod"/>
            </a:pPr>
            <a:r>
              <a:rPr lang="en-IN" dirty="0" smtClean="0"/>
              <a:t>THE INGREDIENTS ARE:</a:t>
            </a:r>
          </a:p>
          <a:p>
            <a:pPr marL="971550" lvl="1" indent="-514350">
              <a:buFont typeface="+mj-lt"/>
              <a:buAutoNum type="alphaLcParenR"/>
            </a:pPr>
            <a:r>
              <a:rPr lang="en-IN" dirty="0" smtClean="0"/>
              <a:t>Parties to the </a:t>
            </a:r>
            <a:r>
              <a:rPr lang="en-IN" dirty="0" err="1" smtClean="0"/>
              <a:t>dispure</a:t>
            </a:r>
            <a:r>
              <a:rPr lang="en-IN" dirty="0" smtClean="0"/>
              <a:t> should be. 		Employer Vs Employer</a:t>
            </a:r>
          </a:p>
          <a:p>
            <a:pPr marL="457200" lvl="1" indent="0">
              <a:buNone/>
            </a:pPr>
            <a:r>
              <a:rPr lang="en-IN" dirty="0"/>
              <a:t>	</a:t>
            </a:r>
            <a:r>
              <a:rPr lang="en-IN" dirty="0" smtClean="0"/>
              <a:t>							OR</a:t>
            </a:r>
            <a:br>
              <a:rPr lang="en-IN" dirty="0" smtClean="0"/>
            </a:br>
            <a:r>
              <a:rPr lang="en-IN" dirty="0" smtClean="0"/>
              <a:t>			 				Employer Vs </a:t>
            </a:r>
            <a:r>
              <a:rPr lang="en-IN" dirty="0" err="1" smtClean="0"/>
              <a:t>WorkmEn</a:t>
            </a:r>
            <a:endParaRPr lang="en-IN" dirty="0" smtClean="0"/>
          </a:p>
          <a:p>
            <a:pPr marL="457200" lvl="1" indent="0">
              <a:buNone/>
            </a:pPr>
            <a:r>
              <a:rPr lang="en-IN" dirty="0"/>
              <a:t>	</a:t>
            </a:r>
            <a:r>
              <a:rPr lang="en-IN" dirty="0" smtClean="0"/>
              <a:t>							OR</a:t>
            </a:r>
          </a:p>
          <a:p>
            <a:pPr marL="457200" lvl="1" indent="0">
              <a:buNone/>
            </a:pPr>
            <a:r>
              <a:rPr lang="en-IN" dirty="0"/>
              <a:t>	</a:t>
            </a:r>
            <a:r>
              <a:rPr lang="en-IN" dirty="0" smtClean="0"/>
              <a:t>						</a:t>
            </a:r>
            <a:r>
              <a:rPr lang="en-IN" dirty="0" err="1" smtClean="0"/>
              <a:t>WorkmEn</a:t>
            </a:r>
            <a:r>
              <a:rPr lang="en-IN" dirty="0" smtClean="0"/>
              <a:t> Vs </a:t>
            </a:r>
            <a:r>
              <a:rPr lang="en-IN" dirty="0" err="1" smtClean="0"/>
              <a:t>WorkmEn</a:t>
            </a:r>
            <a:endParaRPr lang="en-IN" dirty="0" smtClean="0"/>
          </a:p>
          <a:p>
            <a:pPr marL="457200" lvl="1" indent="0">
              <a:buNone/>
            </a:pPr>
            <a:r>
              <a:rPr lang="en-IN" dirty="0" smtClean="0"/>
              <a:t>	Therefore only a Group of </a:t>
            </a:r>
            <a:r>
              <a:rPr lang="en-IN" dirty="0" err="1" smtClean="0"/>
              <a:t>WorkmEn</a:t>
            </a:r>
            <a:r>
              <a:rPr lang="en-IN" dirty="0" smtClean="0"/>
              <a:t>/Union can raise an industrial dispute 	and not a single workman.</a:t>
            </a:r>
          </a:p>
          <a:p>
            <a:pPr marL="457200" lvl="1" indent="0">
              <a:buNone/>
            </a:pPr>
            <a:endParaRPr lang="en-IN" dirty="0" smtClean="0"/>
          </a:p>
          <a:p>
            <a:pPr marL="914400" lvl="1" indent="-457200">
              <a:buAutoNum type="alphaLcParenR" startAt="2"/>
            </a:pPr>
            <a:r>
              <a:rPr lang="en-IN" dirty="0" smtClean="0"/>
              <a:t>Subject matter of the dispute</a:t>
            </a:r>
          </a:p>
          <a:p>
            <a:pPr marL="457200" lvl="1" indent="0">
              <a:buNone/>
            </a:pPr>
            <a:r>
              <a:rPr lang="en-IN" dirty="0"/>
              <a:t>	</a:t>
            </a:r>
            <a:r>
              <a:rPr lang="en-IN" dirty="0" smtClean="0"/>
              <a:t> should be connected with.</a:t>
            </a:r>
          </a:p>
        </p:txBody>
      </p:sp>
      <p:cxnSp>
        <p:nvCxnSpPr>
          <p:cNvPr id="11" name="Straight Arrow Connector 10"/>
          <p:cNvCxnSpPr/>
          <p:nvPr/>
        </p:nvCxnSpPr>
        <p:spPr>
          <a:xfrm>
            <a:off x="5909481" y="2429301"/>
            <a:ext cx="873456" cy="136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xmlns="" val="763287566"/>
              </p:ext>
            </p:extLst>
          </p:nvPr>
        </p:nvGraphicFramePr>
        <p:xfrm>
          <a:off x="6496334" y="4981433"/>
          <a:ext cx="5287749" cy="1695708"/>
        </p:xfrm>
        <a:graphic>
          <a:graphicData uri="http://schemas.openxmlformats.org/drawingml/2006/table">
            <a:tbl>
              <a:tblPr firstRow="1" bandRow="1">
                <a:tableStyleId>{5C22544A-7EE6-4342-B048-85BDC9FD1C3A}</a:tableStyleId>
              </a:tblPr>
              <a:tblGrid>
                <a:gridCol w="5287749"/>
              </a:tblGrid>
              <a:tr h="565236">
                <a:tc>
                  <a:txBody>
                    <a:bodyPr/>
                    <a:lstStyle/>
                    <a:p>
                      <a:r>
                        <a:rPr lang="en-IN" dirty="0" smtClean="0"/>
                        <a:t>Employment or Non</a:t>
                      </a:r>
                      <a:r>
                        <a:rPr lang="en-IN" baseline="0" dirty="0" smtClean="0"/>
                        <a:t> Employment</a:t>
                      </a:r>
                      <a:endParaRPr lang="en-IN" dirty="0"/>
                    </a:p>
                  </a:txBody>
                  <a:tcPr/>
                </a:tc>
              </a:tr>
              <a:tr h="565236">
                <a:tc>
                  <a:txBody>
                    <a:bodyPr/>
                    <a:lstStyle/>
                    <a:p>
                      <a:r>
                        <a:rPr lang="en-IN" dirty="0" smtClean="0"/>
                        <a:t>Terms of</a:t>
                      </a:r>
                      <a:r>
                        <a:rPr lang="en-IN" baseline="0" dirty="0" smtClean="0"/>
                        <a:t> Employment</a:t>
                      </a:r>
                      <a:endParaRPr lang="en-IN" dirty="0"/>
                    </a:p>
                  </a:txBody>
                  <a:tcPr/>
                </a:tc>
              </a:tr>
              <a:tr h="565236">
                <a:tc>
                  <a:txBody>
                    <a:bodyPr/>
                    <a:lstStyle/>
                    <a:p>
                      <a:r>
                        <a:rPr lang="en-IN" dirty="0" smtClean="0"/>
                        <a:t>Conditions of labour</a:t>
                      </a:r>
                      <a:endParaRPr lang="en-IN" dirty="0"/>
                    </a:p>
                  </a:txBody>
                  <a:tcPr/>
                </a:tc>
              </a:tr>
            </a:tbl>
          </a:graphicData>
        </a:graphic>
      </p:graphicFrame>
    </p:spTree>
    <p:extLst>
      <p:ext uri="{BB962C8B-B14F-4D97-AF65-F5344CB8AC3E}">
        <p14:creationId xmlns:p14="http://schemas.microsoft.com/office/powerpoint/2010/main" xmlns="" val="112170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 y="685800"/>
            <a:ext cx="11102340" cy="5491162"/>
          </a:xfrm>
        </p:spPr>
        <p:txBody>
          <a:bodyPr/>
          <a:lstStyle/>
          <a:p>
            <a:pPr marL="457200" indent="-457200">
              <a:buFont typeface="+mj-lt"/>
              <a:buAutoNum type="alphaLcParenR" startAt="3"/>
            </a:pPr>
            <a:r>
              <a:rPr lang="en-IN" dirty="0" smtClean="0"/>
              <a:t> The definition further says that the workmen can raise disputes about </a:t>
            </a:r>
            <a:r>
              <a:rPr lang="en-IN" u="sng" dirty="0" smtClean="0"/>
              <a:t>ANY PERSON</a:t>
            </a:r>
            <a:r>
              <a:rPr lang="en-IN" dirty="0"/>
              <a:t> </a:t>
            </a:r>
            <a:r>
              <a:rPr lang="en-IN" dirty="0" smtClean="0"/>
              <a:t>, Who may or not be a workman. In the Indian bank case 1997(51)FJR76 the Madras HC clarified that, the any person should be an employee of that establishment and not be a stranger.</a:t>
            </a:r>
          </a:p>
          <a:p>
            <a:pPr marL="457200" indent="-457200">
              <a:buFont typeface="+mj-lt"/>
              <a:buAutoNum type="alphaLcParenR" startAt="3"/>
            </a:pPr>
            <a:r>
              <a:rPr lang="en-IN" dirty="0" smtClean="0"/>
              <a:t>The Definition does not allow an individual workman to raise an industrial dispute. If he has a dispute, He can raise it only if it is sponsored/espoused by his co-workmen.</a:t>
            </a:r>
          </a:p>
          <a:p>
            <a:pPr marL="457200" indent="-457200">
              <a:buFont typeface="+mj-lt"/>
              <a:buAutoNum type="alphaLcParenR" startAt="3"/>
            </a:pPr>
            <a:r>
              <a:rPr lang="en-IN" dirty="0" smtClean="0"/>
              <a:t>However, under section 2-A an individual workman can raise his own dispute by himself if it pertains only to his termination. He cannot on his own raise disputes about his Non- Promotion , Suspension, Transfer,   lesser Punishments etc.</a:t>
            </a:r>
          </a:p>
          <a:p>
            <a:pPr marL="0" indent="0">
              <a:buNone/>
            </a:pPr>
            <a:endParaRPr lang="en-IN" u="sng" dirty="0" smtClean="0"/>
          </a:p>
          <a:p>
            <a:pPr lvl="1"/>
            <a:endParaRPr lang="en-IN" u="sng" dirty="0"/>
          </a:p>
        </p:txBody>
      </p:sp>
    </p:spTree>
    <p:extLst>
      <p:ext uri="{BB962C8B-B14F-4D97-AF65-F5344CB8AC3E}">
        <p14:creationId xmlns:p14="http://schemas.microsoft.com/office/powerpoint/2010/main" xmlns="" val="3095199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331" y="641445"/>
            <a:ext cx="10630469" cy="5535518"/>
          </a:xfrm>
        </p:spPr>
        <p:txBody>
          <a:bodyPr/>
          <a:lstStyle/>
          <a:p>
            <a:pPr marL="514350" indent="-514350">
              <a:buFont typeface="+mj-lt"/>
              <a:buAutoNum type="alphaLcParenR" startAt="6"/>
            </a:pPr>
            <a:r>
              <a:rPr lang="en-IN" dirty="0" smtClean="0"/>
              <a:t>Though contractors workmen do not come under the definition of  “workman” for the principal employer, the regular workmen of the principal employer can raise  a dispute against him about the service conditions and absorption of contract labour using  the ANY PERSON clause referred in the definition .</a:t>
            </a:r>
          </a:p>
          <a:p>
            <a:pPr marL="0" indent="0">
              <a:buNone/>
            </a:pPr>
            <a:endParaRPr lang="en-IN" dirty="0"/>
          </a:p>
        </p:txBody>
      </p:sp>
    </p:spTree>
    <p:extLst>
      <p:ext uri="{BB962C8B-B14F-4D97-AF65-F5344CB8AC3E}">
        <p14:creationId xmlns:p14="http://schemas.microsoft.com/office/powerpoint/2010/main" xmlns="" val="3679469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 </a:t>
            </a:r>
            <a:r>
              <a:rPr lang="en-IN" b="1" u="sng" dirty="0" smtClean="0"/>
              <a:t>STRIKE</a:t>
            </a:r>
            <a:r>
              <a:rPr lang="en-IN" dirty="0"/>
              <a:t> </a:t>
            </a:r>
            <a:r>
              <a:rPr lang="en-IN" b="1" dirty="0" smtClean="0"/>
              <a:t>[Sn2(q)]</a:t>
            </a:r>
            <a:endParaRPr lang="en-IN" b="1" dirty="0"/>
          </a:p>
        </p:txBody>
      </p:sp>
      <p:sp>
        <p:nvSpPr>
          <p:cNvPr id="3" name="Content Placeholder 2"/>
          <p:cNvSpPr>
            <a:spLocks noGrp="1"/>
          </p:cNvSpPr>
          <p:nvPr>
            <p:ph idx="1"/>
          </p:nvPr>
        </p:nvSpPr>
        <p:spPr/>
        <p:txBody>
          <a:bodyPr/>
          <a:lstStyle/>
          <a:p>
            <a:pPr marL="514350" indent="-514350">
              <a:buFont typeface="+mj-lt"/>
              <a:buAutoNum type="arabicPeriod"/>
            </a:pPr>
            <a:r>
              <a:rPr lang="en-IN" dirty="0" smtClean="0"/>
              <a:t>INGREDIENTS ARE:</a:t>
            </a:r>
          </a:p>
          <a:p>
            <a:pPr marL="971550" lvl="1" indent="-514350">
              <a:buFont typeface="+mj-lt"/>
              <a:buAutoNum type="alphaLcParenR"/>
            </a:pPr>
            <a:r>
              <a:rPr lang="en-IN" dirty="0" smtClean="0"/>
              <a:t>Concerted refusal to work or accept work.</a:t>
            </a:r>
          </a:p>
          <a:p>
            <a:pPr marL="971550" lvl="1" indent="-514350">
              <a:buFont typeface="+mj-lt"/>
              <a:buAutoNum type="alphaLcParenR"/>
            </a:pPr>
            <a:r>
              <a:rPr lang="en-IN" dirty="0" smtClean="0"/>
              <a:t>By a group of workmen.</a:t>
            </a:r>
          </a:p>
          <a:p>
            <a:pPr marL="971550" lvl="1" indent="-514350">
              <a:buFont typeface="+mj-lt"/>
              <a:buAutoNum type="alphaLcParenR"/>
            </a:pPr>
            <a:r>
              <a:rPr lang="en-IN" dirty="0" smtClean="0"/>
              <a:t>To press their demand against the employer.</a:t>
            </a:r>
          </a:p>
          <a:p>
            <a:pPr marL="457200" lvl="1" indent="0">
              <a:buNone/>
            </a:pPr>
            <a:endParaRPr lang="en-IN" dirty="0" smtClean="0"/>
          </a:p>
          <a:p>
            <a:pPr marL="971550" lvl="1" indent="-514350">
              <a:buFont typeface="+mj-lt"/>
              <a:buAutoNum type="alphaLcParenR"/>
            </a:pPr>
            <a:endParaRPr lang="en-IN" dirty="0" smtClean="0"/>
          </a:p>
        </p:txBody>
      </p:sp>
    </p:spTree>
    <p:extLst>
      <p:ext uri="{BB962C8B-B14F-4D97-AF65-F5344CB8AC3E}">
        <p14:creationId xmlns:p14="http://schemas.microsoft.com/office/powerpoint/2010/main" xmlns="" val="250677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 </a:t>
            </a:r>
            <a:r>
              <a:rPr lang="en-IN" b="1" u="sng" dirty="0" smtClean="0"/>
              <a:t>LOCKOUT</a:t>
            </a:r>
            <a:r>
              <a:rPr lang="en-IN" dirty="0" smtClean="0"/>
              <a:t>[</a:t>
            </a:r>
            <a:r>
              <a:rPr lang="en-IN" dirty="0" err="1" smtClean="0"/>
              <a:t>Sn</a:t>
            </a:r>
            <a:r>
              <a:rPr lang="en-IN" dirty="0" smtClean="0"/>
              <a:t> 2(l)]</a:t>
            </a:r>
            <a:endParaRPr lang="en-IN" b="1" u="sng" dirty="0"/>
          </a:p>
        </p:txBody>
      </p:sp>
      <p:sp>
        <p:nvSpPr>
          <p:cNvPr id="3" name="Content Placeholder 2"/>
          <p:cNvSpPr>
            <a:spLocks noGrp="1"/>
          </p:cNvSpPr>
          <p:nvPr>
            <p:ph idx="1"/>
          </p:nvPr>
        </p:nvSpPr>
        <p:spPr/>
        <p:txBody>
          <a:bodyPr/>
          <a:lstStyle/>
          <a:p>
            <a:r>
              <a:rPr lang="en-IN" dirty="0" smtClean="0"/>
              <a:t>INGREDIENTS ARE:</a:t>
            </a:r>
          </a:p>
          <a:p>
            <a:pPr marL="514350" lvl="1" indent="-514350">
              <a:spcBef>
                <a:spcPts val="1000"/>
              </a:spcBef>
              <a:buFont typeface="+mj-lt"/>
              <a:buAutoNum type="alphaLcParenR"/>
            </a:pPr>
            <a:r>
              <a:rPr lang="en-IN" dirty="0" smtClean="0"/>
              <a:t>Employer </a:t>
            </a:r>
            <a:r>
              <a:rPr lang="en-IN" dirty="0"/>
              <a:t>refusing to employ or temporarily closing the place of employment, to put pressure on workmen to climb down from their demand or prevent </a:t>
            </a:r>
            <a:r>
              <a:rPr lang="en-IN" dirty="0" smtClean="0"/>
              <a:t>indiscipline</a:t>
            </a:r>
            <a:r>
              <a:rPr lang="en-IN" dirty="0"/>
              <a:t> </a:t>
            </a:r>
            <a:r>
              <a:rPr lang="en-IN" dirty="0" smtClean="0"/>
              <a:t>at work place by group of workmen.</a:t>
            </a:r>
          </a:p>
          <a:p>
            <a:pPr marL="514350" lvl="1" indent="-514350">
              <a:spcBef>
                <a:spcPts val="1000"/>
              </a:spcBef>
              <a:buFont typeface="+mj-lt"/>
              <a:buAutoNum type="alphaLcParenR"/>
            </a:pPr>
            <a:r>
              <a:rPr lang="en-IN" dirty="0" smtClean="0"/>
              <a:t>If it is an individual or small number of workmen , Employer should use the weapon of suspension pending enquiry.</a:t>
            </a:r>
            <a:endParaRPr lang="en-IN" dirty="0"/>
          </a:p>
        </p:txBody>
      </p:sp>
    </p:spTree>
    <p:extLst>
      <p:ext uri="{BB962C8B-B14F-4D97-AF65-F5344CB8AC3E}">
        <p14:creationId xmlns:p14="http://schemas.microsoft.com/office/powerpoint/2010/main" xmlns="" val="21273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3856</Words>
  <Application>Microsoft Office PowerPoint</Application>
  <PresentationFormat>Custom</PresentationFormat>
  <Paragraphs>269</Paragraphs>
  <Slides>44</Slides>
  <Notes>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A THREE DIMENSIONAL VIEW OF CERTAIN IMPORTANT ASPECTS OF THE INDUSTRIAL DISPUTES ACT 1947</vt:lpstr>
      <vt:lpstr>NATURE &amp; SCOPE OF CERTAIN TERMS USED IN THE ACT</vt:lpstr>
      <vt:lpstr>Slide 3</vt:lpstr>
      <vt:lpstr>Slide 4</vt:lpstr>
      <vt:lpstr>(C) INDUSTRIAL DISPUTE [Sn2(k)]</vt:lpstr>
      <vt:lpstr>Slide 6</vt:lpstr>
      <vt:lpstr>Slide 7</vt:lpstr>
      <vt:lpstr>D) STRIKE [Sn2(q)]</vt:lpstr>
      <vt:lpstr>E) LOCKOUT[Sn 2(l)]</vt:lpstr>
      <vt:lpstr>F.   RETRENCHMENT[Sn2(oo) ]</vt:lpstr>
      <vt:lpstr>G) LAY-OFF [Sn 2(kkk)]</vt:lpstr>
      <vt:lpstr>H) CLOSURE [Sn 2 (cc)]</vt:lpstr>
      <vt:lpstr>J) APPROPRIATE GOVERNEMENT [Sn2(a)]</vt:lpstr>
      <vt:lpstr>J.    ALL ABOUT AGREEMENTS/SETTLEMENTS &amp; AWARDS </vt:lpstr>
      <vt:lpstr>d)   When parties do not choose arbitration the government refers the dispute for resolution to the LABOUR COURT ( on matters in sch-II) or to INDUSTRIAL TRIBUNALS (on matters in sch-III) for ADJUDICATION and they give their decisions called AWARDS. The adjudication awards can be challenged in higher courts, if they have not followed the proper legal procedure. No challenge is permitted on ERRORS OF FACT and challenge possible only on ERRORS OF LAW. </vt:lpstr>
      <vt:lpstr>2. Validity period of settlements &amp; awards.  (a) SETTLEMENTS are valid for the period indicated by the parties in the settlement itself or else for a minimum period for 6 months [sec 19(2)]  (b) AWARDS are initially valid for 12 months and government can extend their validity for two more spells of 12 months each taking it up to 36 months [sec 19(3)(4)] </vt:lpstr>
      <vt:lpstr>3. Do the terms of settlements and awards cease to become enforceable after the validity period expires [sec 19(2)&amp; 19(6)]  (a) They need to be terminated by issuing TERMINATION NOTICES under sec 19(2) or 19(6)  (b) The supreme court in LIC Of India vs D.J. Bahadur[1981(1) SCC 315] has clarified that settlements and awards will CONTINUE TO BE ENFORCEABLE even after their validity period expires and will REMAIN IN FORCE till the terms are ALTERED OR CANCELLED in subsequent settlements or awards. </vt:lpstr>
      <vt:lpstr>4. On whom are settlements &amp; awards binding [sec18]  (a) It is binding on the parties who raised the dispute (b) It is also binding on the parties summoned to attend the conciliation or adjudication process (c) It is also binding on unions/workers who were invited to the CONCILIATION TALKS but failed to participate or refused to sign the SETTLEMENT. (d) It is also binding on future workmen and successors and assignees and legal heirs of the employers. </vt:lpstr>
      <vt:lpstr>III. Procedure for altering existing service conditions [sec 9-A &amp; SCH. IV] &amp; Sec 33(1)(a)]  (a) Schedule IV contains ELEVEN items of service conditions which cannot be altered unilaterally by the employer  (b) For altering any one of the ELEVEN Items a notice of change in form-EE under section 9-A is to be issued at least 21 days in advance.  (c) In case of opposition by the workmen, the change cannot be enforced until the dispute is settled through conciliation/arbitration or adjudication.  (d) Section 9-B gives power to the government to exempt employers from going through this procedure. </vt:lpstr>
      <vt:lpstr>IV. Power of the labour courts &amp; tribunals to reduce disciplinary punishments awarded by the management [sec11-A]  1. The LC &amp; IT can use this power only if the punishment awarded is a DISCHARGE or DISMISSAL  2. It cannot be invoked if the punishment awarded is not termination.  3. The SC in South India Cashew workers case [2006(2) LLJ-772] and the Karnataka HC in Bangalore Metro Transportation corporation case [2011(4) LLJ-400] has ruled that courts CAN NOT re-appreciate evidence or reduce punishments in case the original punishments awarded by management is less than termination and in non-termination cases they can interfere only if they find:  </vt:lpstr>
      <vt:lpstr>(a) Want of good faith, victimisation or unfair labour practice resorted to by management.  (b) Labour courts/ IT have power to cancel the dismissal orders and order reinstatements with or without back wages &amp; consequential benefits.[With consequential benefits will mean as if there never was   termination ]  (c) The LC/IT can instead of reinstatement, order payment of adequate compensation [ the SC in the OP Bhandari case [1986(53) FLR752] and the DIVISION BENCH of Karnataka HC in the Bharat Fritz Werner Case [2011(128) FLR653] has clarified that in no case can the compensation ordered be more then 40 months last drawn salary] </vt:lpstr>
      <vt:lpstr>(d) If the Labour Court comes to the conclusion that the disciplinary procedure is ok,  they cannot reduce the quantum of punishment unless they give reasons to show that the quantum of punishment is SHOCKINGLY DISPROPORTIONAL to the gravity of the offence committed [see SC ruling in LIC vs Dhandapani 2006(1)LLJ329]  (e) The SC in U.P.S.R.T.Corporation case [2007(3)LLJ171] &amp; Charanjit Lamba vs Commanding officer [2010(126)FLR989] has made it clear that mere statements by the courts that the punishment is “shockingly disproportionate” would not be enough, they will have to give cogent reasons for their coming to that conclusion. If it is not a speaking order it could be challenged and got struck down in the High Courts. </vt:lpstr>
      <vt:lpstr>V.   Can the management challenge the Labour court’s orders for reinstatement in the High Courts [sec17B]  (a) Though sec 17(2) of the ID Act says that the awards/orders of the LC &amp; ITS are final and shall not be challenged. It can be challenged in the high courts under article 226 of the constitution.  (b) High courts cannot accept the challenge if it is to challenge it on “mistake of facts”.  (c) Challenge can be taken up only if there is scope for arguing, there is “Mistake Of Law” in the lower court’s judgment. </vt:lpstr>
      <vt:lpstr>(d) If mistake of law is established, HC will send the case back to the LC to take a fresh a decision based on the correct law.  (e) In case the management decides to challenge the reinstatement order of the LC in the HC the management will have to pay the workman the LAST DRAWN WAGES till the disposal of the case by the High court [if in the mean time superannuation takes place, payment can be discontinued from that date] </vt:lpstr>
      <vt:lpstr>(f) The rate of “Last Drawn Wages” will not undergo change during the HC trial even if there is pay revision or annual increments are drawn by other workmen. [see SC ruling in Dena bank case 1999(2) SCC 106 &amp; Rajaram Maize case 1999 SCC(L&amp;S)641]  (g) The payment under sec 17-B is not payable if the dismissed workman is gainfully employed in some other establishment during the HC trial period. [sec Kerala HC ruling in south India workers congress 2010(1) LLJ 276 &amp; Delhi HC ruling in Sathya Sai Vidya Vihar 2010(2)LLJ249</vt:lpstr>
      <vt:lpstr>VI  Determination of Legality &amp; Illegality of Strikes &amp; Lock outs  [Sn: 22,23,24,26,27,28]</vt:lpstr>
      <vt:lpstr>Slide 27</vt:lpstr>
      <vt:lpstr>Slide 28</vt:lpstr>
      <vt:lpstr>VII  I.D. Act Provisions Regulating Lay off &amp; Payment of Compensation  [Sn 2 (kkk) &amp;CH. V </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THREE DIMENSIONAL VIEW OF CERTAIN IMPORTANT ASPECTS OF THE INDUSTRIAL DISPUTES ACT 1947</dc:title>
  <dc:creator>Fenelon Do Rosario</dc:creator>
  <cp:lastModifiedBy>new</cp:lastModifiedBy>
  <cp:revision>118</cp:revision>
  <dcterms:created xsi:type="dcterms:W3CDTF">2015-03-09T18:54:30Z</dcterms:created>
  <dcterms:modified xsi:type="dcterms:W3CDTF">2015-05-04T03:31:16Z</dcterms:modified>
</cp:coreProperties>
</file>